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415" r:id="rId2"/>
    <p:sldId id="418" r:id="rId3"/>
    <p:sldId id="258" r:id="rId4"/>
    <p:sldId id="436" r:id="rId5"/>
    <p:sldId id="439" r:id="rId6"/>
    <p:sldId id="419" r:id="rId7"/>
    <p:sldId id="437" r:id="rId8"/>
    <p:sldId id="438" r:id="rId9"/>
    <p:sldId id="420" r:id="rId10"/>
    <p:sldId id="421" r:id="rId11"/>
    <p:sldId id="440" r:id="rId12"/>
    <p:sldId id="423" r:id="rId13"/>
    <p:sldId id="424" r:id="rId14"/>
    <p:sldId id="42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74" d="100"/>
          <a:sy n="74" d="100"/>
        </p:scale>
        <p:origin x="965" y="62"/>
      </p:cViewPr>
      <p:guideLst>
        <p:guide orient="horz" pos="2205"/>
        <p:guide pos="3840"/>
      </p:guideLst>
    </p:cSldViewPr>
  </p:slideViewPr>
  <p:notesTextViewPr>
    <p:cViewPr>
      <p:scale>
        <a:sx n="1" d="1"/>
        <a:sy n="1" d="1"/>
      </p:scale>
      <p:origin x="0" y="0"/>
    </p:cViewPr>
  </p:notesTextViewPr>
  <p:notesViewPr>
    <p:cSldViewPr snapToGrid="0" showGuides="1">
      <p:cViewPr varScale="1">
        <p:scale>
          <a:sx n="59" d="100"/>
          <a:sy n="59" d="100"/>
        </p:scale>
        <p:origin x="2443"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AD44588-B2CD-4D1E-9CE3-859E032D5631}" type="datetimeFigureOut">
              <a:rPr lang="en-GB" smtClean="0"/>
              <a:t>26/03/2018</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B9BFF77-D822-4605-968A-F9836CA0AC13}" type="slidenum">
              <a:rPr lang="en-GB" smtClean="0"/>
              <a:t>‹#›</a:t>
            </a:fld>
            <a:endParaRPr lang="en-GB"/>
          </a:p>
        </p:txBody>
      </p:sp>
    </p:spTree>
    <p:extLst>
      <p:ext uri="{BB962C8B-B14F-4D97-AF65-F5344CB8AC3E}">
        <p14:creationId xmlns:p14="http://schemas.microsoft.com/office/powerpoint/2010/main" val="38897458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37C3C1-ECA8-439C-8CF6-B6439DFCFED6}" type="datetimeFigureOut">
              <a:rPr lang="en-GB" smtClean="0"/>
              <a:t>26/03/2018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D33391-508D-4378-AFA5-06A135208328}" type="slidenum">
              <a:rPr lang="en-GB" smtClean="0"/>
              <a:t>‹#›</a:t>
            </a:fld>
            <a:endParaRPr lang="en-GB"/>
          </a:p>
        </p:txBody>
      </p:sp>
    </p:spTree>
    <p:extLst>
      <p:ext uri="{BB962C8B-B14F-4D97-AF65-F5344CB8AC3E}">
        <p14:creationId xmlns:p14="http://schemas.microsoft.com/office/powerpoint/2010/main" val="2562002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83150FF-A8F3-4437-8BC0-638AE422CFD9}" type="datetimeFigureOut">
              <a:rPr lang="en-GB" smtClean="0"/>
              <a:t>26/03/2018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F56081-F96E-4606-9440-D23C1D09AA98}" type="slidenum">
              <a:rPr lang="en-GB" smtClean="0"/>
              <a:t>‹#›</a:t>
            </a:fld>
            <a:endParaRPr lang="en-GB"/>
          </a:p>
        </p:txBody>
      </p:sp>
    </p:spTree>
    <p:extLst>
      <p:ext uri="{BB962C8B-B14F-4D97-AF65-F5344CB8AC3E}">
        <p14:creationId xmlns:p14="http://schemas.microsoft.com/office/powerpoint/2010/main" val="3466495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3150FF-A8F3-4437-8BC0-638AE422CFD9}" type="datetimeFigureOut">
              <a:rPr lang="en-GB" smtClean="0"/>
              <a:t>26/03/2018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F56081-F96E-4606-9440-D23C1D09AA98}" type="slidenum">
              <a:rPr lang="en-GB" smtClean="0"/>
              <a:t>‹#›</a:t>
            </a:fld>
            <a:endParaRPr lang="en-GB"/>
          </a:p>
        </p:txBody>
      </p:sp>
    </p:spTree>
    <p:extLst>
      <p:ext uri="{BB962C8B-B14F-4D97-AF65-F5344CB8AC3E}">
        <p14:creationId xmlns:p14="http://schemas.microsoft.com/office/powerpoint/2010/main" val="1813003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3150FF-A8F3-4437-8BC0-638AE422CFD9}" type="datetimeFigureOut">
              <a:rPr lang="en-GB" smtClean="0"/>
              <a:t>26/03/2018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F56081-F96E-4606-9440-D23C1D09AA98}" type="slidenum">
              <a:rPr lang="en-GB" smtClean="0"/>
              <a:t>‹#›</a:t>
            </a:fld>
            <a:endParaRPr lang="en-GB"/>
          </a:p>
        </p:txBody>
      </p:sp>
    </p:spTree>
    <p:extLst>
      <p:ext uri="{BB962C8B-B14F-4D97-AF65-F5344CB8AC3E}">
        <p14:creationId xmlns:p14="http://schemas.microsoft.com/office/powerpoint/2010/main" val="30400846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3150FF-A8F3-4437-8BC0-638AE422CFD9}" type="datetimeFigureOut">
              <a:rPr lang="en-GB" smtClean="0"/>
              <a:t>26/03/2018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F56081-F96E-4606-9440-D23C1D09AA98}" type="slidenum">
              <a:rPr lang="en-GB" smtClean="0"/>
              <a:t>‹#›</a:t>
            </a:fld>
            <a:endParaRPr lang="en-GB"/>
          </a:p>
        </p:txBody>
      </p:sp>
    </p:spTree>
    <p:extLst>
      <p:ext uri="{BB962C8B-B14F-4D97-AF65-F5344CB8AC3E}">
        <p14:creationId xmlns:p14="http://schemas.microsoft.com/office/powerpoint/2010/main" val="2368588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3150FF-A8F3-4437-8BC0-638AE422CFD9}" type="datetimeFigureOut">
              <a:rPr lang="en-GB" smtClean="0"/>
              <a:t>26/03/2018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F56081-F96E-4606-9440-D23C1D09AA98}" type="slidenum">
              <a:rPr lang="en-GB" smtClean="0"/>
              <a:t>‹#›</a:t>
            </a:fld>
            <a:endParaRPr lang="en-GB"/>
          </a:p>
        </p:txBody>
      </p:sp>
    </p:spTree>
    <p:extLst>
      <p:ext uri="{BB962C8B-B14F-4D97-AF65-F5344CB8AC3E}">
        <p14:creationId xmlns:p14="http://schemas.microsoft.com/office/powerpoint/2010/main" val="2059778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3150FF-A8F3-4437-8BC0-638AE422CFD9}" type="datetimeFigureOut">
              <a:rPr lang="en-GB" smtClean="0"/>
              <a:t>26/03/2018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F56081-F96E-4606-9440-D23C1D09AA98}" type="slidenum">
              <a:rPr lang="en-GB" smtClean="0"/>
              <a:t>‹#›</a:t>
            </a:fld>
            <a:endParaRPr lang="en-GB"/>
          </a:p>
        </p:txBody>
      </p:sp>
    </p:spTree>
    <p:extLst>
      <p:ext uri="{BB962C8B-B14F-4D97-AF65-F5344CB8AC3E}">
        <p14:creationId xmlns:p14="http://schemas.microsoft.com/office/powerpoint/2010/main" val="2717673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83150FF-A8F3-4437-8BC0-638AE422CFD9}" type="datetimeFigureOut">
              <a:rPr lang="en-GB" smtClean="0"/>
              <a:t>26/03/2018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F56081-F96E-4606-9440-D23C1D09AA98}" type="slidenum">
              <a:rPr lang="en-GB" smtClean="0"/>
              <a:t>‹#›</a:t>
            </a:fld>
            <a:endParaRPr lang="en-GB"/>
          </a:p>
        </p:txBody>
      </p:sp>
    </p:spTree>
    <p:extLst>
      <p:ext uri="{BB962C8B-B14F-4D97-AF65-F5344CB8AC3E}">
        <p14:creationId xmlns:p14="http://schemas.microsoft.com/office/powerpoint/2010/main" val="2450202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83150FF-A8F3-4437-8BC0-638AE422CFD9}" type="datetimeFigureOut">
              <a:rPr lang="en-GB" smtClean="0"/>
              <a:t>26/03/2018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DF56081-F96E-4606-9440-D23C1D09AA98}" type="slidenum">
              <a:rPr lang="en-GB" smtClean="0"/>
              <a:t>‹#›</a:t>
            </a:fld>
            <a:endParaRPr lang="en-GB"/>
          </a:p>
        </p:txBody>
      </p:sp>
    </p:spTree>
    <p:extLst>
      <p:ext uri="{BB962C8B-B14F-4D97-AF65-F5344CB8AC3E}">
        <p14:creationId xmlns:p14="http://schemas.microsoft.com/office/powerpoint/2010/main" val="530520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83150FF-A8F3-4437-8BC0-638AE422CFD9}" type="datetimeFigureOut">
              <a:rPr lang="en-GB" smtClean="0"/>
              <a:t>26/03/2018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DF56081-F96E-4606-9440-D23C1D09AA98}" type="slidenum">
              <a:rPr lang="en-GB" smtClean="0"/>
              <a:t>‹#›</a:t>
            </a:fld>
            <a:endParaRPr lang="en-GB"/>
          </a:p>
        </p:txBody>
      </p:sp>
    </p:spTree>
    <p:extLst>
      <p:ext uri="{BB962C8B-B14F-4D97-AF65-F5344CB8AC3E}">
        <p14:creationId xmlns:p14="http://schemas.microsoft.com/office/powerpoint/2010/main" val="53550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3150FF-A8F3-4437-8BC0-638AE422CFD9}" type="datetimeFigureOut">
              <a:rPr lang="en-GB" smtClean="0"/>
              <a:t>26/03/2018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DF56081-F96E-4606-9440-D23C1D09AA98}" type="slidenum">
              <a:rPr lang="en-GB" smtClean="0"/>
              <a:t>‹#›</a:t>
            </a:fld>
            <a:endParaRPr lang="en-GB"/>
          </a:p>
        </p:txBody>
      </p:sp>
    </p:spTree>
    <p:extLst>
      <p:ext uri="{BB962C8B-B14F-4D97-AF65-F5344CB8AC3E}">
        <p14:creationId xmlns:p14="http://schemas.microsoft.com/office/powerpoint/2010/main" val="3238276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3150FF-A8F3-4437-8BC0-638AE422CFD9}" type="datetimeFigureOut">
              <a:rPr lang="en-GB" smtClean="0"/>
              <a:t>26/03/2018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F56081-F96E-4606-9440-D23C1D09AA98}" type="slidenum">
              <a:rPr lang="en-GB" smtClean="0"/>
              <a:t>‹#›</a:t>
            </a:fld>
            <a:endParaRPr lang="en-GB"/>
          </a:p>
        </p:txBody>
      </p:sp>
    </p:spTree>
    <p:extLst>
      <p:ext uri="{BB962C8B-B14F-4D97-AF65-F5344CB8AC3E}">
        <p14:creationId xmlns:p14="http://schemas.microsoft.com/office/powerpoint/2010/main" val="3054783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3150FF-A8F3-4437-8BC0-638AE422CFD9}" type="datetimeFigureOut">
              <a:rPr lang="en-GB" smtClean="0"/>
              <a:t>26/03/2018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F56081-F96E-4606-9440-D23C1D09AA98}" type="slidenum">
              <a:rPr lang="en-GB" smtClean="0"/>
              <a:t>‹#›</a:t>
            </a:fld>
            <a:endParaRPr lang="en-GB"/>
          </a:p>
        </p:txBody>
      </p:sp>
    </p:spTree>
    <p:extLst>
      <p:ext uri="{BB962C8B-B14F-4D97-AF65-F5344CB8AC3E}">
        <p14:creationId xmlns:p14="http://schemas.microsoft.com/office/powerpoint/2010/main" val="1792841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3150FF-A8F3-4437-8BC0-638AE422CFD9}" type="datetimeFigureOut">
              <a:rPr lang="en-GB" smtClean="0"/>
              <a:t>26/03/2018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6081-F96E-4606-9440-D23C1D09AA98}" type="slidenum">
              <a:rPr lang="en-GB" smtClean="0"/>
              <a:t>‹#›</a:t>
            </a:fld>
            <a:endParaRPr lang="en-GB"/>
          </a:p>
        </p:txBody>
      </p:sp>
    </p:spTree>
    <p:extLst>
      <p:ext uri="{BB962C8B-B14F-4D97-AF65-F5344CB8AC3E}">
        <p14:creationId xmlns:p14="http://schemas.microsoft.com/office/powerpoint/2010/main" val="575316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6018" y="279739"/>
            <a:ext cx="10099964" cy="1325563"/>
          </a:xfrm>
        </p:spPr>
        <p:txBody>
          <a:bodyPr>
            <a:normAutofit/>
          </a:bodyPr>
          <a:lstStyle/>
          <a:p>
            <a:pPr algn="ctr"/>
            <a:r>
              <a:rPr lang="en-GB" b="1" dirty="0" smtClean="0"/>
              <a:t>Workplace Harassment</a:t>
            </a:r>
            <a:endParaRPr lang="en-US" b="1" i="0" u="none" strike="noStrike" baseline="0" dirty="0" smtClean="0">
              <a:latin typeface="Arial" panose="020B0604020202020204" pitchFamily="34" charset="0"/>
            </a:endParaRP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5072697" y="1605302"/>
            <a:ext cx="2046605" cy="3070860"/>
          </a:xfrm>
          <a:prstGeom prst="rect">
            <a:avLst/>
          </a:prstGeom>
        </p:spPr>
      </p:pic>
      <p:sp>
        <p:nvSpPr>
          <p:cNvPr id="5" name="Title 1"/>
          <p:cNvSpPr txBox="1">
            <a:spLocks/>
          </p:cNvSpPr>
          <p:nvPr/>
        </p:nvSpPr>
        <p:spPr>
          <a:xfrm>
            <a:off x="1046017" y="5097657"/>
            <a:ext cx="10099964"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b="1" dirty="0" smtClean="0"/>
              <a:t>Simon Ferrar</a:t>
            </a:r>
            <a:endParaRPr lang="en-US" b="1" dirty="0" smtClean="0">
              <a:latin typeface="Arial" panose="020B0604020202020204" pitchFamily="34" charset="0"/>
            </a:endParaRPr>
          </a:p>
        </p:txBody>
      </p:sp>
    </p:spTree>
    <p:extLst>
      <p:ext uri="{BB962C8B-B14F-4D97-AF65-F5344CB8AC3E}">
        <p14:creationId xmlns:p14="http://schemas.microsoft.com/office/powerpoint/2010/main" val="3191436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01336" y="414820"/>
            <a:ext cx="11554691" cy="603489"/>
          </a:xfrm>
        </p:spPr>
        <p:txBody>
          <a:bodyPr>
            <a:normAutofit/>
          </a:bodyPr>
          <a:lstStyle/>
          <a:p>
            <a:pPr algn="ctr"/>
            <a:r>
              <a:rPr lang="en-GB" sz="3200" b="1" dirty="0"/>
              <a:t>Workplace Harassment</a:t>
            </a:r>
            <a:endParaRPr lang="en-US" sz="3200" b="1" i="0" u="none" strike="noStrike" baseline="0" dirty="0" smtClean="0">
              <a:latin typeface="Arial" panose="020B060402020202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018310"/>
            <a:ext cx="3840000" cy="2880000"/>
          </a:xfrm>
          <a:prstGeom prst="rect">
            <a:avLst/>
          </a:prstGeom>
        </p:spPr>
      </p:pic>
      <p:sp>
        <p:nvSpPr>
          <p:cNvPr id="2" name="Rectangle 1"/>
          <p:cNvSpPr>
            <a:spLocks/>
          </p:cNvSpPr>
          <p:nvPr/>
        </p:nvSpPr>
        <p:spPr>
          <a:xfrm>
            <a:off x="3927765" y="1278082"/>
            <a:ext cx="7907928" cy="3960000"/>
          </a:xfrm>
          <a:prstGeom prst="rect">
            <a:avLst/>
          </a:prstGeom>
        </p:spPr>
        <p:txBody>
          <a:bodyPr wrap="square">
            <a:spAutoFit/>
          </a:bodyPr>
          <a:lstStyle/>
          <a:p>
            <a:r>
              <a:rPr lang="en-GB" b="1" dirty="0" smtClean="0">
                <a:latin typeface="Arial" panose="020B0604020202020204" pitchFamily="34" charset="0"/>
                <a:cs typeface="Arial" panose="020B0604020202020204" pitchFamily="34" charset="0"/>
              </a:rPr>
              <a:t>Gaslighting</a:t>
            </a: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is a technique of emotional and psychological manipulation. It is where the abuser deliberately attacks the victim psychologically over a period of time in order to make the victim doubt his or her own sense of reality and sanity. </a:t>
            </a:r>
          </a:p>
          <a:p>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This form of psychological abuse follows a familiar pattern. It can manifest itself in very subtle forms. Essentially, the abuser will consistently deny or refuse to agree with the perceived experiences of the victim, to the point where the victim begins to accept the abuser's version of reality. </a:t>
            </a:r>
          </a:p>
          <a:p>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Over time the victim eventually gives up on their own point of view, giving the abuser the ultimate power to essentially tell their victim what to think.</a:t>
            </a:r>
          </a:p>
          <a:p>
            <a:endParaRPr lang="en-GB" dirty="0">
              <a:latin typeface="Arial" panose="020B0604020202020204" pitchFamily="34" charset="0"/>
            </a:endParaRPr>
          </a:p>
          <a:p>
            <a:endParaRPr lang="en-GB" dirty="0"/>
          </a:p>
        </p:txBody>
      </p:sp>
      <p:sp>
        <p:nvSpPr>
          <p:cNvPr id="7" name="Rectangle 6"/>
          <p:cNvSpPr/>
          <p:nvPr/>
        </p:nvSpPr>
        <p:spPr>
          <a:xfrm>
            <a:off x="421976" y="4826675"/>
            <a:ext cx="5937259" cy="2031325"/>
          </a:xfrm>
          <a:prstGeom prst="rect">
            <a:avLst/>
          </a:prstGeom>
        </p:spPr>
        <p:txBody>
          <a:bodyPr wrap="square">
            <a:spAutoFit/>
          </a:bodyPr>
          <a:lstStyle/>
          <a:p>
            <a:pPr marL="285750" indent="-285750">
              <a:buFont typeface="Arial" panose="020B0604020202020204" pitchFamily="34" charset="0"/>
              <a:buChar char="•"/>
            </a:pPr>
            <a:r>
              <a:rPr lang="en-GB" dirty="0" smtClean="0"/>
              <a:t>Lie</a:t>
            </a:r>
            <a:r>
              <a:rPr lang="en-GB" dirty="0"/>
              <a:t> </a:t>
            </a:r>
            <a:r>
              <a:rPr lang="en-GB" dirty="0" smtClean="0"/>
              <a:t>&amp; confuse</a:t>
            </a:r>
          </a:p>
          <a:p>
            <a:pPr marL="285750" indent="-285750">
              <a:buFont typeface="Arial" panose="020B0604020202020204" pitchFamily="34" charset="0"/>
              <a:buChar char="•"/>
            </a:pPr>
            <a:r>
              <a:rPr lang="en-GB" dirty="0" smtClean="0"/>
              <a:t>Isolate – physically, emotionally</a:t>
            </a:r>
          </a:p>
          <a:p>
            <a:pPr marL="285750" indent="-285750">
              <a:buFont typeface="Arial" panose="020B0604020202020204" pitchFamily="34" charset="0"/>
              <a:buChar char="•"/>
            </a:pPr>
            <a:r>
              <a:rPr lang="en-GB" dirty="0" smtClean="0"/>
              <a:t>Occasional and unexpected positive reinforcement</a:t>
            </a:r>
          </a:p>
          <a:p>
            <a:pPr marL="285750" indent="-285750">
              <a:buFont typeface="Arial" panose="020B0604020202020204" pitchFamily="34" charset="0"/>
              <a:buChar char="•"/>
            </a:pPr>
            <a:r>
              <a:rPr lang="en-GB" dirty="0" smtClean="0"/>
              <a:t>Project – negatives onto you</a:t>
            </a:r>
          </a:p>
          <a:p>
            <a:pPr marL="285750" indent="-285750">
              <a:buFont typeface="Arial" panose="020B0604020202020204" pitchFamily="34" charset="0"/>
              <a:buChar char="•"/>
            </a:pPr>
            <a:r>
              <a:rPr lang="en-GB" dirty="0" smtClean="0"/>
              <a:t>You’re the crazy one – not me</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smtClean="0"/>
          </a:p>
        </p:txBody>
      </p:sp>
    </p:spTree>
    <p:extLst>
      <p:ext uri="{BB962C8B-B14F-4D97-AF65-F5344CB8AC3E}">
        <p14:creationId xmlns:p14="http://schemas.microsoft.com/office/powerpoint/2010/main" val="2402799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01336" y="414820"/>
            <a:ext cx="11554691" cy="603489"/>
          </a:xfrm>
        </p:spPr>
        <p:txBody>
          <a:bodyPr>
            <a:normAutofit/>
          </a:bodyPr>
          <a:lstStyle/>
          <a:p>
            <a:pPr algn="ctr"/>
            <a:r>
              <a:rPr lang="en-GB" sz="3200" b="1" dirty="0"/>
              <a:t>Workplace Harassment</a:t>
            </a:r>
            <a:endParaRPr lang="en-US" sz="3200" b="1" i="0" u="none" strike="noStrike" baseline="0" dirty="0" smtClean="0">
              <a:latin typeface="Arial" panose="020B060402020202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018310"/>
            <a:ext cx="3840000" cy="2880000"/>
          </a:xfrm>
          <a:prstGeom prst="rect">
            <a:avLst/>
          </a:prstGeom>
        </p:spPr>
      </p:pic>
      <p:sp>
        <p:nvSpPr>
          <p:cNvPr id="2" name="Rectangle 1"/>
          <p:cNvSpPr>
            <a:spLocks/>
          </p:cNvSpPr>
          <p:nvPr/>
        </p:nvSpPr>
        <p:spPr>
          <a:xfrm>
            <a:off x="3927765" y="1278082"/>
            <a:ext cx="7907928" cy="2862322"/>
          </a:xfrm>
          <a:prstGeom prst="rect">
            <a:avLst/>
          </a:prstGeom>
        </p:spPr>
        <p:txBody>
          <a:bodyPr wrap="square">
            <a:spAutoFit/>
          </a:bodyPr>
          <a:lstStyle/>
          <a:p>
            <a:r>
              <a:rPr lang="en-GB" b="1" dirty="0" smtClean="0">
                <a:latin typeface="Arial" panose="020B0604020202020204" pitchFamily="34" charset="0"/>
                <a:cs typeface="Arial" panose="020B0604020202020204" pitchFamily="34" charset="0"/>
              </a:rPr>
              <a:t>Scale of the problem?</a:t>
            </a:r>
            <a:endParaRPr lang="en-GB" dirty="0" smtClean="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Paucity of published data</a:t>
            </a:r>
          </a:p>
          <a:p>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Staff surveys in several international organisations suggest:</a:t>
            </a:r>
          </a:p>
          <a:p>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Between 10% - 20% of staff have witnessed or experienced it</a:t>
            </a:r>
          </a:p>
          <a:p>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Only 2% - 5% of staff report it</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79476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01336" y="414820"/>
            <a:ext cx="11554691" cy="603489"/>
          </a:xfrm>
        </p:spPr>
        <p:txBody>
          <a:bodyPr>
            <a:normAutofit/>
          </a:bodyPr>
          <a:lstStyle/>
          <a:p>
            <a:pPr algn="ctr"/>
            <a:r>
              <a:rPr lang="en-GB" sz="3200" b="1" dirty="0"/>
              <a:t>Workplace Harassment</a:t>
            </a:r>
            <a:endParaRPr lang="en-US" sz="3200" b="1" i="0" u="none" strike="noStrike" baseline="0" dirty="0" smtClean="0">
              <a:latin typeface="Arial" panose="020B060402020202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49145" y="1018309"/>
            <a:ext cx="3309505" cy="2482129"/>
          </a:xfrm>
          <a:prstGeom prst="rect">
            <a:avLst/>
          </a:prstGeom>
        </p:spPr>
      </p:pic>
      <p:sp>
        <p:nvSpPr>
          <p:cNvPr id="2" name="Rectangle 1"/>
          <p:cNvSpPr/>
          <p:nvPr/>
        </p:nvSpPr>
        <p:spPr>
          <a:xfrm>
            <a:off x="581891" y="1018309"/>
            <a:ext cx="11274136" cy="5355312"/>
          </a:xfrm>
          <a:prstGeom prst="rect">
            <a:avLst/>
          </a:prstGeom>
        </p:spPr>
        <p:txBody>
          <a:bodyPr wrap="square">
            <a:spAutoFit/>
          </a:bodyPr>
          <a:lstStyle/>
          <a:p>
            <a:r>
              <a:rPr lang="en-GB" b="1" dirty="0" smtClean="0">
                <a:latin typeface="Arial" panose="020B0604020202020204" pitchFamily="34" charset="0"/>
                <a:cs typeface="Arial" panose="020B0604020202020204" pitchFamily="34" charset="0"/>
              </a:rPr>
              <a:t>Impact of harassment</a:t>
            </a:r>
          </a:p>
          <a:p>
            <a:endParaRPr lang="en-GB" b="1" dirty="0">
              <a:latin typeface="Arial" panose="020B0604020202020204" pitchFamily="34" charset="0"/>
              <a:cs typeface="Arial" panose="020B0604020202020204" pitchFamily="34" charset="0"/>
            </a:endParaRPr>
          </a:p>
          <a:p>
            <a:r>
              <a:rPr lang="en-GB" b="1" dirty="0" smtClean="0">
                <a:latin typeface="Arial" panose="020B0604020202020204" pitchFamily="34" charset="0"/>
                <a:cs typeface="Arial" panose="020B0604020202020204" pitchFamily="34" charset="0"/>
              </a:rPr>
              <a:t>On individuals:</a:t>
            </a:r>
          </a:p>
          <a:p>
            <a:endParaRPr lang="en-GB"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Anxiety</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Depression</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Loss of self-esteem</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Overt anger</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Burnout and emotional exhaustion</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Raised blood pressure and other circulatory/cardiac problems</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Digestion problems – such as ulcers, changed bowel habits, irritable </a:t>
            </a:r>
            <a:r>
              <a:rPr lang="en-GB" dirty="0" smtClean="0">
                <a:latin typeface="Arial" panose="020B0604020202020204" pitchFamily="34" charset="0"/>
                <a:cs typeface="Arial" panose="020B0604020202020204" pitchFamily="34" charset="0"/>
              </a:rPr>
              <a:t>bowel syndrome</a:t>
            </a: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Dietary problems – such as eating disorders, irregular meal times, poor diet</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Substance misuse and abuse – alcohol, drug and medication abuse, caffeine etc.</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Sleep and sexual problems</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Musculoskeletal complaints</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Reduced levels of cortisol – impacts on memory, sleep, mood, immune system</a:t>
            </a:r>
            <a:r>
              <a:rPr lang="en-GB" dirty="0" smtClean="0">
                <a:latin typeface="Arial" panose="020B0604020202020204" pitchFamily="34" charset="0"/>
                <a:cs typeface="Arial" panose="020B0604020202020204" pitchFamily="34" charset="0"/>
              </a:rPr>
              <a:t>, energy </a:t>
            </a:r>
            <a:r>
              <a:rPr lang="en-GB" dirty="0">
                <a:latin typeface="Arial" panose="020B0604020202020204" pitchFamily="34" charset="0"/>
                <a:cs typeface="Arial" panose="020B0604020202020204" pitchFamily="34" charset="0"/>
              </a:rPr>
              <a:t>levels, cognitive functioning, </a:t>
            </a:r>
            <a:r>
              <a:rPr lang="en-GB" dirty="0" smtClean="0">
                <a:latin typeface="Arial" panose="020B0604020202020204" pitchFamily="34" charset="0"/>
                <a:cs typeface="Arial" panose="020B0604020202020204" pitchFamily="34" charset="0"/>
              </a:rPr>
              <a:t>decision making etc</a:t>
            </a:r>
            <a:r>
              <a:rPr lang="en-GB" dirty="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a:p>
            <a:endParaRPr lang="en-GB" dirty="0"/>
          </a:p>
        </p:txBody>
      </p:sp>
      <p:sp>
        <p:nvSpPr>
          <p:cNvPr id="3" name="Rectangle 2"/>
          <p:cNvSpPr/>
          <p:nvPr/>
        </p:nvSpPr>
        <p:spPr>
          <a:xfrm>
            <a:off x="5541817" y="5911381"/>
            <a:ext cx="6314209" cy="646331"/>
          </a:xfrm>
          <a:prstGeom prst="rect">
            <a:avLst/>
          </a:prstGeom>
        </p:spPr>
        <p:txBody>
          <a:bodyPr wrap="square">
            <a:spAutoFit/>
          </a:bodyPr>
          <a:lstStyle/>
          <a:p>
            <a:pPr marL="285750" indent="-285750">
              <a:buFont typeface="Wingdings" panose="05000000000000000000" pitchFamily="2" charset="2"/>
              <a:buChar char="v"/>
            </a:pPr>
            <a:r>
              <a:rPr lang="en-GB" i="1" dirty="0">
                <a:latin typeface="Arial" panose="020B0604020202020204" pitchFamily="34" charset="0"/>
              </a:rPr>
              <a:t>individuals witnessing </a:t>
            </a:r>
            <a:r>
              <a:rPr lang="en-GB" i="1" dirty="0" smtClean="0">
                <a:latin typeface="Arial" panose="020B0604020202020204" pitchFamily="34" charset="0"/>
              </a:rPr>
              <a:t>harassment </a:t>
            </a:r>
            <a:r>
              <a:rPr lang="en-GB" i="1" dirty="0">
                <a:latin typeface="Arial" panose="020B0604020202020204" pitchFamily="34" charset="0"/>
              </a:rPr>
              <a:t>can suffer similar health consequences</a:t>
            </a:r>
            <a:endParaRPr lang="en-GB" i="1" dirty="0"/>
          </a:p>
        </p:txBody>
      </p:sp>
    </p:spTree>
    <p:extLst>
      <p:ext uri="{BB962C8B-B14F-4D97-AF65-F5344CB8AC3E}">
        <p14:creationId xmlns:p14="http://schemas.microsoft.com/office/powerpoint/2010/main" val="1846792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01336" y="414820"/>
            <a:ext cx="11554691" cy="603489"/>
          </a:xfrm>
        </p:spPr>
        <p:txBody>
          <a:bodyPr>
            <a:normAutofit/>
          </a:bodyPr>
          <a:lstStyle/>
          <a:p>
            <a:pPr algn="ctr"/>
            <a:r>
              <a:rPr lang="en-GB" sz="3200" b="1" dirty="0"/>
              <a:t>Workplace Harassment</a:t>
            </a:r>
            <a:endParaRPr lang="en-US" sz="3200" b="1" i="0" u="none" strike="noStrike" baseline="0" dirty="0" smtClean="0">
              <a:latin typeface="Arial" panose="020B060402020202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49145" y="1018309"/>
            <a:ext cx="3309505" cy="2482129"/>
          </a:xfrm>
          <a:prstGeom prst="rect">
            <a:avLst/>
          </a:prstGeom>
        </p:spPr>
      </p:pic>
      <p:sp>
        <p:nvSpPr>
          <p:cNvPr id="2" name="Rectangle 1"/>
          <p:cNvSpPr/>
          <p:nvPr/>
        </p:nvSpPr>
        <p:spPr>
          <a:xfrm>
            <a:off x="581891" y="1018309"/>
            <a:ext cx="11274136" cy="4524315"/>
          </a:xfrm>
          <a:prstGeom prst="rect">
            <a:avLst/>
          </a:prstGeom>
        </p:spPr>
        <p:txBody>
          <a:bodyPr wrap="square">
            <a:spAutoFit/>
          </a:bodyPr>
          <a:lstStyle/>
          <a:p>
            <a:r>
              <a:rPr lang="en-GB" b="1" dirty="0" smtClean="0">
                <a:latin typeface="Arial" panose="020B0604020202020204" pitchFamily="34" charset="0"/>
                <a:cs typeface="Arial" panose="020B0604020202020204" pitchFamily="34" charset="0"/>
              </a:rPr>
              <a:t>Impact of harassment</a:t>
            </a:r>
          </a:p>
          <a:p>
            <a:endParaRPr lang="en-GB" b="1" dirty="0">
              <a:latin typeface="Arial" panose="020B0604020202020204" pitchFamily="34" charset="0"/>
              <a:cs typeface="Arial" panose="020B0604020202020204" pitchFamily="34" charset="0"/>
            </a:endParaRPr>
          </a:p>
          <a:p>
            <a:r>
              <a:rPr lang="en-GB" b="1" dirty="0" smtClean="0">
                <a:latin typeface="Arial" panose="020B0604020202020204" pitchFamily="34" charset="0"/>
                <a:cs typeface="Arial" panose="020B0604020202020204" pitchFamily="34" charset="0"/>
              </a:rPr>
              <a:t>On organisations:</a:t>
            </a:r>
          </a:p>
          <a:p>
            <a:endParaRPr lang="en-GB"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L</a:t>
            </a:r>
            <a:r>
              <a:rPr lang="en-GB" dirty="0" smtClean="0">
                <a:latin typeface="Arial" panose="020B0604020202020204" pitchFamily="34" charset="0"/>
                <a:cs typeface="Arial" panose="020B0604020202020204" pitchFamily="34" charset="0"/>
              </a:rPr>
              <a:t>ower </a:t>
            </a:r>
            <a:r>
              <a:rPr lang="en-GB" dirty="0">
                <a:latin typeface="Arial" panose="020B0604020202020204" pitchFamily="34" charset="0"/>
                <a:cs typeface="Arial" panose="020B0604020202020204" pitchFamily="34" charset="0"/>
              </a:rPr>
              <a:t>morale</a:t>
            </a:r>
            <a:r>
              <a:rPr lang="en-GB" dirty="0" smtClean="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Lower </a:t>
            </a:r>
            <a:r>
              <a:rPr lang="en-GB" dirty="0">
                <a:latin typeface="Arial" panose="020B0604020202020204" pitchFamily="34" charset="0"/>
                <a:cs typeface="Arial" panose="020B0604020202020204" pitchFamily="34" charset="0"/>
              </a:rPr>
              <a:t>job </a:t>
            </a:r>
            <a:r>
              <a:rPr lang="en-GB" dirty="0" smtClean="0">
                <a:latin typeface="Arial" panose="020B0604020202020204" pitchFamily="34" charset="0"/>
                <a:cs typeface="Arial" panose="020B0604020202020204" pitchFamily="34" charset="0"/>
              </a:rPr>
              <a:t>satisfaction</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R</a:t>
            </a:r>
            <a:r>
              <a:rPr lang="en-GB" dirty="0" smtClean="0">
                <a:latin typeface="Arial" panose="020B0604020202020204" pitchFamily="34" charset="0"/>
                <a:cs typeface="Arial" panose="020B0604020202020204" pitchFamily="34" charset="0"/>
              </a:rPr>
              <a:t>educed organisational commitment </a:t>
            </a: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Negative impact </a:t>
            </a:r>
            <a:r>
              <a:rPr lang="en-GB" dirty="0">
                <a:latin typeface="Arial" panose="020B0604020202020204" pitchFamily="34" charset="0"/>
                <a:cs typeface="Arial" panose="020B0604020202020204" pitchFamily="34" charset="0"/>
              </a:rPr>
              <a:t>on </a:t>
            </a:r>
            <a:r>
              <a:rPr lang="en-GB" dirty="0" smtClean="0">
                <a:latin typeface="Arial" panose="020B0604020202020204" pitchFamily="34" charset="0"/>
                <a:cs typeface="Arial" panose="020B0604020202020204" pitchFamily="34" charset="0"/>
              </a:rPr>
              <a:t>individual performance outcomes</a:t>
            </a:r>
          </a:p>
          <a:p>
            <a:pPr marL="742950" lvl="1"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Lower productivity</a:t>
            </a:r>
          </a:p>
          <a:p>
            <a:pPr marL="742950" lvl="1"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Reduced quality of work</a:t>
            </a:r>
          </a:p>
          <a:p>
            <a:pPr marL="742950" lvl="1"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Increased errors/mistakes</a:t>
            </a:r>
          </a:p>
          <a:p>
            <a:pPr marL="742950" lvl="1"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Poor decision making – reduced efficacy</a:t>
            </a:r>
          </a:p>
          <a:p>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It </a:t>
            </a:r>
            <a:r>
              <a:rPr lang="en-GB" dirty="0">
                <a:latin typeface="Arial" panose="020B0604020202020204" pitchFamily="34" charset="0"/>
                <a:cs typeface="Arial" panose="020B0604020202020204" pitchFamily="34" charset="0"/>
              </a:rPr>
              <a:t>has been suggested that the cost to organisations </a:t>
            </a:r>
            <a:r>
              <a:rPr lang="en-GB" dirty="0" smtClean="0">
                <a:latin typeface="Arial" panose="020B0604020202020204" pitchFamily="34" charset="0"/>
                <a:cs typeface="Arial" panose="020B0604020202020204" pitchFamily="34" charset="0"/>
              </a:rPr>
              <a:t>is between $14,000 </a:t>
            </a:r>
            <a:r>
              <a:rPr lang="en-GB" dirty="0">
                <a:latin typeface="Arial" panose="020B0604020202020204" pitchFamily="34" charset="0"/>
                <a:cs typeface="Arial" panose="020B0604020202020204" pitchFamily="34" charset="0"/>
              </a:rPr>
              <a:t>USD </a:t>
            </a:r>
            <a:r>
              <a:rPr lang="en-GB" dirty="0" smtClean="0">
                <a:latin typeface="Arial" panose="020B0604020202020204" pitchFamily="34" charset="0"/>
                <a:cs typeface="Arial" panose="020B0604020202020204" pitchFamily="34" charset="0"/>
              </a:rPr>
              <a:t> and $18,000 USD per </a:t>
            </a:r>
            <a:r>
              <a:rPr lang="en-GB" dirty="0">
                <a:latin typeface="Arial" panose="020B0604020202020204" pitchFamily="34" charset="0"/>
                <a:cs typeface="Arial" panose="020B0604020202020204" pitchFamily="34" charset="0"/>
              </a:rPr>
              <a:t>employee.</a:t>
            </a:r>
          </a:p>
          <a:p>
            <a:endParaRPr lang="en-GB" dirty="0"/>
          </a:p>
        </p:txBody>
      </p:sp>
    </p:spTree>
    <p:extLst>
      <p:ext uri="{BB962C8B-B14F-4D97-AF65-F5344CB8AC3E}">
        <p14:creationId xmlns:p14="http://schemas.microsoft.com/office/powerpoint/2010/main" val="3020449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01336" y="414820"/>
            <a:ext cx="11554691" cy="603489"/>
          </a:xfrm>
        </p:spPr>
        <p:txBody>
          <a:bodyPr>
            <a:normAutofit/>
          </a:bodyPr>
          <a:lstStyle/>
          <a:p>
            <a:pPr algn="ctr"/>
            <a:r>
              <a:rPr lang="en-GB" sz="3200" b="1" dirty="0"/>
              <a:t>Workplace Harassment</a:t>
            </a:r>
            <a:endParaRPr lang="en-US" sz="3200" b="1" i="0" u="none" strike="noStrike" baseline="0" dirty="0" smtClean="0">
              <a:latin typeface="Arial" panose="020B060402020202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49145" y="1018309"/>
            <a:ext cx="3309505" cy="2482129"/>
          </a:xfrm>
          <a:prstGeom prst="rect">
            <a:avLst/>
          </a:prstGeom>
        </p:spPr>
      </p:pic>
      <p:sp>
        <p:nvSpPr>
          <p:cNvPr id="2" name="Rectangle 1"/>
          <p:cNvSpPr/>
          <p:nvPr/>
        </p:nvSpPr>
        <p:spPr>
          <a:xfrm>
            <a:off x="467591" y="1106615"/>
            <a:ext cx="11388436" cy="5078313"/>
          </a:xfrm>
          <a:prstGeom prst="rect">
            <a:avLst/>
          </a:prstGeom>
        </p:spPr>
        <p:txBody>
          <a:bodyPr wrap="square">
            <a:spAutoFit/>
          </a:bodyPr>
          <a:lstStyle/>
          <a:p>
            <a:r>
              <a:rPr lang="en-GB" b="1" dirty="0" smtClean="0">
                <a:latin typeface="Arial" panose="020B0604020202020204" pitchFamily="34" charset="0"/>
                <a:cs typeface="Arial" panose="020B0604020202020204" pitchFamily="34" charset="0"/>
              </a:rPr>
              <a:t>Activity:  	</a:t>
            </a:r>
            <a:r>
              <a:rPr lang="en-GB" dirty="0">
                <a:latin typeface="Arial" panose="020B0604020202020204" pitchFamily="34" charset="0"/>
                <a:cs typeface="Arial" panose="020B0604020202020204" pitchFamily="34" charset="0"/>
              </a:rPr>
              <a:t> What behaviours and attitudes should we </a:t>
            </a:r>
            <a:r>
              <a:rPr lang="en-GB" dirty="0" smtClean="0">
                <a:latin typeface="Arial" panose="020B0604020202020204" pitchFamily="34" charset="0"/>
                <a:cs typeface="Arial" panose="020B0604020202020204" pitchFamily="34" charset="0"/>
              </a:rPr>
              <a:t>address</a:t>
            </a:r>
          </a:p>
          <a:p>
            <a:endParaRPr lang="en-GB" dirty="0" smtClean="0">
              <a:latin typeface="Arial" panose="020B0604020202020204" pitchFamily="34" charset="0"/>
              <a:cs typeface="Arial" panose="020B0604020202020204" pitchFamily="34" charset="0"/>
            </a:endParaRPr>
          </a:p>
          <a:p>
            <a:r>
              <a:rPr lang="en-GB" b="1" dirty="0" smtClean="0">
                <a:latin typeface="Arial" panose="020B0604020202020204" pitchFamily="34" charset="0"/>
                <a:cs typeface="Arial" panose="020B0604020202020204" pitchFamily="34" charset="0"/>
              </a:rPr>
              <a:t>Aims: 	</a:t>
            </a:r>
            <a:r>
              <a:rPr lang="en-GB" dirty="0" smtClean="0">
                <a:latin typeface="Arial" panose="020B0604020202020204" pitchFamily="34" charset="0"/>
                <a:cs typeface="Arial" panose="020B0604020202020204" pitchFamily="34" charset="0"/>
              </a:rPr>
              <a:t>	This session will help you to:</a:t>
            </a:r>
          </a:p>
          <a:p>
            <a:endParaRPr lang="en-GB" dirty="0" smtClean="0">
              <a:latin typeface="Arial" panose="020B0604020202020204" pitchFamily="34" charset="0"/>
              <a:cs typeface="Arial" panose="020B0604020202020204" pitchFamily="34" charset="0"/>
            </a:endParaRPr>
          </a:p>
          <a:p>
            <a:pPr marL="2114550" lvl="4"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Consider what unacceptable behaviours should be challenged</a:t>
            </a:r>
          </a:p>
          <a:p>
            <a:pPr lvl="4"/>
            <a:endParaRPr lang="en-GB" dirty="0" smtClean="0">
              <a:latin typeface="Arial" panose="020B0604020202020204" pitchFamily="34" charset="0"/>
              <a:cs typeface="Arial" panose="020B0604020202020204" pitchFamily="34" charset="0"/>
            </a:endParaRPr>
          </a:p>
          <a:p>
            <a:pPr marL="2114550" lvl="4"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Translate definitions in to day-to-day examples</a:t>
            </a:r>
          </a:p>
          <a:p>
            <a:pPr lvl="4"/>
            <a:endParaRPr lang="en-GB" dirty="0" smtClean="0">
              <a:latin typeface="Arial" panose="020B0604020202020204" pitchFamily="34" charset="0"/>
              <a:cs typeface="Arial" panose="020B0604020202020204" pitchFamily="34" charset="0"/>
            </a:endParaRPr>
          </a:p>
          <a:p>
            <a:r>
              <a:rPr lang="en-GB" b="1" dirty="0" smtClean="0">
                <a:latin typeface="Arial" panose="020B0604020202020204" pitchFamily="34" charset="0"/>
                <a:cs typeface="Arial" panose="020B0604020202020204" pitchFamily="34" charset="0"/>
              </a:rPr>
              <a:t>Task:</a:t>
            </a:r>
            <a:r>
              <a:rPr lang="en-GB" dirty="0" smtClean="0">
                <a:latin typeface="Arial" panose="020B0604020202020204" pitchFamily="34" charset="0"/>
                <a:cs typeface="Arial" panose="020B0604020202020204" pitchFamily="34" charset="0"/>
              </a:rPr>
              <a:t>		In groups using the definitions of harassment provided and your own experience discuss and 		agree the attitudes and behaviours that people exhibit that you consider to be harassment.</a:t>
            </a:r>
          </a:p>
          <a:p>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		From the examples identify the attitudes or behaviours that should be addressed through:</a:t>
            </a:r>
          </a:p>
          <a:p>
            <a:endParaRPr lang="en-GB" dirty="0">
              <a:latin typeface="Arial" panose="020B0604020202020204" pitchFamily="34" charset="0"/>
              <a:cs typeface="Arial" panose="020B0604020202020204" pitchFamily="34" charset="0"/>
            </a:endParaRPr>
          </a:p>
          <a:p>
            <a:pPr marL="2114550" lvl="4"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Individuals with leadership responsibilities</a:t>
            </a:r>
          </a:p>
          <a:p>
            <a:pPr marL="2114550" lvl="4"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The organisational systems and processes</a:t>
            </a:r>
          </a:p>
          <a:p>
            <a:pPr marL="2114550" lvl="4"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Individuals witnessing or experiencing the attitude or behaviour</a:t>
            </a:r>
          </a:p>
          <a:p>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		There will be a plenary discussion about some of the points raised.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9162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1355919"/>
            <a:ext cx="6096000" cy="2339102"/>
          </a:xfrm>
          <a:prstGeom prst="rect">
            <a:avLst/>
          </a:prstGeom>
        </p:spPr>
        <p:txBody>
          <a:bodyPr>
            <a:spAutoFit/>
          </a:bodyPr>
          <a:lstStyle/>
          <a:p>
            <a:pPr algn="ctr"/>
            <a:endParaRPr lang="en-GB" dirty="0" smtClean="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a:p>
            <a:pPr algn="ctr"/>
            <a:r>
              <a:rPr lang="en-GB" sz="1600" b="1" dirty="0">
                <a:latin typeface="Arial" panose="020B0604020202020204" pitchFamily="34" charset="0"/>
                <a:cs typeface="Arial" panose="020B0604020202020204" pitchFamily="34" charset="0"/>
              </a:rPr>
              <a:t>Presentation: </a:t>
            </a:r>
            <a:r>
              <a:rPr lang="en-GB" sz="1600" dirty="0" smtClean="0">
                <a:latin typeface="Arial" panose="020B0604020202020204" pitchFamily="34" charset="0"/>
                <a:cs typeface="Arial" panose="020B0604020202020204" pitchFamily="34" charset="0"/>
              </a:rPr>
              <a:t>Introduction to some terms</a:t>
            </a:r>
          </a:p>
          <a:p>
            <a:pPr algn="ctr"/>
            <a:endParaRPr lang="en-GB" sz="1600" dirty="0">
              <a:latin typeface="Arial" panose="020B0604020202020204" pitchFamily="34" charset="0"/>
              <a:cs typeface="Arial" panose="020B0604020202020204" pitchFamily="34" charset="0"/>
            </a:endParaRPr>
          </a:p>
          <a:p>
            <a:pPr algn="ctr"/>
            <a:r>
              <a:rPr lang="en-GB" sz="1600" b="1" dirty="0" smtClean="0">
                <a:latin typeface="Arial" panose="020B0604020202020204" pitchFamily="34" charset="0"/>
                <a:cs typeface="Arial" panose="020B0604020202020204" pitchFamily="34" charset="0"/>
              </a:rPr>
              <a:t>Presentation</a:t>
            </a:r>
            <a:r>
              <a:rPr lang="en-GB" sz="1600" b="1" dirty="0">
                <a:latin typeface="Arial" panose="020B0604020202020204" pitchFamily="34" charset="0"/>
                <a:cs typeface="Arial" panose="020B0604020202020204" pitchFamily="34" charset="0"/>
              </a:rPr>
              <a:t>: </a:t>
            </a:r>
            <a:r>
              <a:rPr lang="en-GB" sz="1600" dirty="0" smtClean="0">
                <a:latin typeface="Arial" panose="020B0604020202020204" pitchFamily="34" charset="0"/>
                <a:cs typeface="Arial" panose="020B0604020202020204" pitchFamily="34" charset="0"/>
              </a:rPr>
              <a:t>Why tackle harassment</a:t>
            </a:r>
          </a:p>
          <a:p>
            <a:pPr algn="ctr"/>
            <a:endParaRPr lang="en-GB" sz="1600" dirty="0">
              <a:latin typeface="Arial" panose="020B0604020202020204" pitchFamily="34" charset="0"/>
              <a:cs typeface="Arial" panose="020B0604020202020204" pitchFamily="34" charset="0"/>
            </a:endParaRPr>
          </a:p>
          <a:p>
            <a:pPr algn="ctr"/>
            <a:r>
              <a:rPr lang="en-GB" sz="1600" b="1" dirty="0" smtClean="0">
                <a:latin typeface="Arial" panose="020B0604020202020204" pitchFamily="34" charset="0"/>
                <a:cs typeface="Arial" panose="020B0604020202020204" pitchFamily="34" charset="0"/>
              </a:rPr>
              <a:t>Activity</a:t>
            </a:r>
            <a:r>
              <a:rPr lang="en-GB" sz="1600" dirty="0">
                <a:latin typeface="Arial" panose="020B0604020202020204" pitchFamily="34" charset="0"/>
                <a:cs typeface="Arial" panose="020B0604020202020204" pitchFamily="34" charset="0"/>
              </a:rPr>
              <a:t>: </a:t>
            </a:r>
            <a:r>
              <a:rPr lang="en-GB" sz="1600" dirty="0" smtClean="0">
                <a:latin typeface="Arial" panose="020B0604020202020204" pitchFamily="34" charset="0"/>
                <a:cs typeface="Arial" panose="020B0604020202020204" pitchFamily="34" charset="0"/>
              </a:rPr>
              <a:t>What behaviours and attitudes should we address</a:t>
            </a:r>
          </a:p>
          <a:p>
            <a:pPr algn="ctr"/>
            <a:endParaRPr lang="en-GB" sz="1600" dirty="0">
              <a:latin typeface="Arial" panose="020B0604020202020204" pitchFamily="34" charset="0"/>
              <a:cs typeface="Arial" panose="020B0604020202020204" pitchFamily="34" charset="0"/>
            </a:endParaRPr>
          </a:p>
        </p:txBody>
      </p:sp>
      <p:sp>
        <p:nvSpPr>
          <p:cNvPr id="5" name="Title 1"/>
          <p:cNvSpPr>
            <a:spLocks noGrp="1"/>
          </p:cNvSpPr>
          <p:nvPr>
            <p:ph type="title"/>
          </p:nvPr>
        </p:nvSpPr>
        <p:spPr>
          <a:xfrm>
            <a:off x="770660" y="414820"/>
            <a:ext cx="10650681" cy="1325563"/>
          </a:xfrm>
        </p:spPr>
        <p:txBody>
          <a:bodyPr/>
          <a:lstStyle/>
          <a:p>
            <a:pPr algn="ctr"/>
            <a:r>
              <a:rPr lang="en-GB" b="1" dirty="0"/>
              <a:t>Workplace Harassment</a:t>
            </a:r>
            <a:endParaRPr lang="en-US" b="1" i="0" u="none" strike="noStrike" baseline="0" dirty="0" smtClean="0">
              <a:latin typeface="Arial" panose="020B0604020202020204" pitchFamily="34" charset="0"/>
            </a:endParaRPr>
          </a:p>
        </p:txBody>
      </p:sp>
    </p:spTree>
    <p:extLst>
      <p:ext uri="{BB962C8B-B14F-4D97-AF65-F5344CB8AC3E}">
        <p14:creationId xmlns:p14="http://schemas.microsoft.com/office/powerpoint/2010/main" val="12874484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01336" y="414820"/>
            <a:ext cx="11554691" cy="603489"/>
          </a:xfrm>
        </p:spPr>
        <p:txBody>
          <a:bodyPr>
            <a:normAutofit/>
          </a:bodyPr>
          <a:lstStyle/>
          <a:p>
            <a:pPr algn="ctr"/>
            <a:r>
              <a:rPr lang="en-GB" sz="3200" b="1" dirty="0"/>
              <a:t>Workplace Harassment</a:t>
            </a:r>
            <a:endParaRPr lang="en-US" sz="3200" b="1" i="0" u="none" strike="noStrike" baseline="0" dirty="0" smtClean="0">
              <a:latin typeface="Arial" panose="020B0604020202020204" pitchFamily="34"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018309"/>
            <a:ext cx="3840000" cy="2880000"/>
          </a:xfrm>
          <a:prstGeom prst="rect">
            <a:avLst/>
          </a:prstGeom>
        </p:spPr>
      </p:pic>
      <p:sp>
        <p:nvSpPr>
          <p:cNvPr id="3" name="Rectangle 2"/>
          <p:cNvSpPr/>
          <p:nvPr/>
        </p:nvSpPr>
        <p:spPr>
          <a:xfrm>
            <a:off x="3927764" y="1178532"/>
            <a:ext cx="7678882" cy="2862322"/>
          </a:xfrm>
          <a:prstGeom prst="rect">
            <a:avLst/>
          </a:prstGeom>
        </p:spPr>
        <p:txBody>
          <a:bodyPr wrap="square">
            <a:spAutoFit/>
          </a:bodyPr>
          <a:lstStyle/>
          <a:p>
            <a:r>
              <a:rPr lang="en-GB" dirty="0">
                <a:latin typeface="Arial" panose="020B0604020202020204" pitchFamily="34" charset="0"/>
                <a:ea typeface="Calibri" panose="020F0502020204030204" pitchFamily="34" charset="0"/>
                <a:cs typeface="Arial" panose="020B0604020202020204" pitchFamily="34" charset="0"/>
              </a:rPr>
              <a:t>“</a:t>
            </a:r>
            <a:r>
              <a:rPr lang="en-GB" b="1" dirty="0">
                <a:latin typeface="Arial" panose="020B0604020202020204" pitchFamily="34" charset="0"/>
                <a:ea typeface="Calibri" panose="020F0502020204030204" pitchFamily="34" charset="0"/>
                <a:cs typeface="Arial" panose="020B0604020202020204" pitchFamily="34" charset="0"/>
              </a:rPr>
              <a:t>Harassment</a:t>
            </a:r>
            <a:r>
              <a:rPr lang="en-GB" dirty="0">
                <a:latin typeface="Arial" panose="020B0604020202020204" pitchFamily="34" charset="0"/>
                <a:ea typeface="Calibri" panose="020F0502020204030204" pitchFamily="34" charset="0"/>
                <a:cs typeface="Arial" panose="020B0604020202020204" pitchFamily="34" charset="0"/>
              </a:rPr>
              <a:t> </a:t>
            </a:r>
            <a:r>
              <a:rPr lang="en-GB" dirty="0"/>
              <a:t>is </a:t>
            </a:r>
            <a:r>
              <a:rPr lang="en-GB" dirty="0" smtClean="0"/>
              <a:t>…</a:t>
            </a:r>
          </a:p>
          <a:p>
            <a:endParaRPr lang="en-GB" dirty="0"/>
          </a:p>
          <a:p>
            <a:r>
              <a:rPr lang="en-GB" dirty="0" smtClean="0"/>
              <a:t>any </a:t>
            </a:r>
            <a:r>
              <a:rPr lang="en-GB" dirty="0"/>
              <a:t>form of treatment or behaviour by an individual or group </a:t>
            </a:r>
            <a:r>
              <a:rPr lang="en-GB" dirty="0" smtClean="0"/>
              <a:t>of individuals </a:t>
            </a:r>
            <a:r>
              <a:rPr lang="en-GB" dirty="0"/>
              <a:t>in the workplace or in connection with work, which can reasonably be seen </a:t>
            </a:r>
            <a:r>
              <a:rPr lang="en-GB" dirty="0" smtClean="0"/>
              <a:t>as creating </a:t>
            </a:r>
            <a:r>
              <a:rPr lang="en-GB" dirty="0"/>
              <a:t>a </a:t>
            </a:r>
            <a:endParaRPr lang="en-GB" dirty="0" smtClean="0"/>
          </a:p>
          <a:p>
            <a:endParaRPr lang="en-GB" dirty="0" smtClean="0"/>
          </a:p>
          <a:p>
            <a:pPr marL="285750" indent="-285750">
              <a:buFont typeface="Arial" panose="020B0604020202020204" pitchFamily="34" charset="0"/>
              <a:buChar char="•"/>
            </a:pPr>
            <a:r>
              <a:rPr lang="en-GB" dirty="0" smtClean="0"/>
              <a:t>demeaning</a:t>
            </a:r>
            <a:r>
              <a:rPr lang="en-GB" dirty="0"/>
              <a:t>, </a:t>
            </a:r>
            <a:endParaRPr lang="en-GB" dirty="0" smtClean="0"/>
          </a:p>
          <a:p>
            <a:pPr marL="285750" indent="-285750">
              <a:buFont typeface="Arial" panose="020B0604020202020204" pitchFamily="34" charset="0"/>
              <a:buChar char="•"/>
            </a:pPr>
            <a:r>
              <a:rPr lang="en-GB" dirty="0" smtClean="0"/>
              <a:t>intimidating</a:t>
            </a:r>
            <a:r>
              <a:rPr lang="en-GB" dirty="0"/>
              <a:t>, </a:t>
            </a:r>
            <a:endParaRPr lang="en-GB" dirty="0" smtClean="0"/>
          </a:p>
          <a:p>
            <a:pPr marL="285750" indent="-285750">
              <a:buFont typeface="Arial" panose="020B0604020202020204" pitchFamily="34" charset="0"/>
              <a:buChar char="•"/>
            </a:pPr>
            <a:r>
              <a:rPr lang="en-GB" dirty="0" smtClean="0"/>
              <a:t>hostile </a:t>
            </a:r>
            <a:r>
              <a:rPr lang="en-GB" dirty="0"/>
              <a:t>or </a:t>
            </a:r>
            <a:endParaRPr lang="en-GB" dirty="0" smtClean="0"/>
          </a:p>
          <a:p>
            <a:pPr marL="285750" indent="-285750">
              <a:buFont typeface="Arial" panose="020B0604020202020204" pitchFamily="34" charset="0"/>
              <a:buChar char="•"/>
            </a:pPr>
            <a:r>
              <a:rPr lang="en-GB" dirty="0" smtClean="0"/>
              <a:t>abusive </a:t>
            </a:r>
            <a:r>
              <a:rPr lang="en-GB" dirty="0"/>
              <a:t>working environment</a:t>
            </a:r>
            <a:r>
              <a:rPr lang="en-GB" dirty="0" smtClean="0"/>
              <a:t>.”</a:t>
            </a:r>
            <a:endParaRPr lang="en-GB" i="1" dirty="0">
              <a:latin typeface="Arial" panose="020B0604020202020204" pitchFamily="34" charset="0"/>
              <a:ea typeface="Calibri" panose="020F0502020204030204" pitchFamily="34" charset="0"/>
              <a:cs typeface="Arial" panose="020B0604020202020204" pitchFamily="34" charset="0"/>
            </a:endParaRPr>
          </a:p>
        </p:txBody>
      </p:sp>
      <p:sp>
        <p:nvSpPr>
          <p:cNvPr id="6" name="Rectangle 5"/>
          <p:cNvSpPr/>
          <p:nvPr/>
        </p:nvSpPr>
        <p:spPr>
          <a:xfrm>
            <a:off x="3927764" y="4092271"/>
            <a:ext cx="7678882" cy="369332"/>
          </a:xfrm>
          <a:prstGeom prst="rect">
            <a:avLst/>
          </a:prstGeom>
        </p:spPr>
        <p:txBody>
          <a:bodyPr wrap="square">
            <a:spAutoFit/>
          </a:bodyPr>
          <a:lstStyle/>
          <a:p>
            <a:pPr marL="285750" indent="-285750">
              <a:buFont typeface="Arial" panose="020B0604020202020204" pitchFamily="34" charset="0"/>
              <a:buChar char="•"/>
            </a:pPr>
            <a:r>
              <a:rPr lang="en-GB" dirty="0" smtClean="0">
                <a:latin typeface="Arial" panose="020B0604020202020204" pitchFamily="34" charset="0"/>
                <a:ea typeface="Calibri" panose="020F0502020204030204" pitchFamily="34" charset="0"/>
                <a:cs typeface="Arial" panose="020B0604020202020204" pitchFamily="34" charset="0"/>
              </a:rPr>
              <a:t>Series of events or single incident </a:t>
            </a:r>
            <a:endParaRPr lang="en-GB" i="1"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Rectangle 3"/>
          <p:cNvSpPr/>
          <p:nvPr/>
        </p:nvSpPr>
        <p:spPr>
          <a:xfrm>
            <a:off x="301336" y="4882353"/>
            <a:ext cx="6096000" cy="738664"/>
          </a:xfrm>
          <a:prstGeom prst="rect">
            <a:avLst/>
          </a:prstGeom>
        </p:spPr>
        <p:txBody>
          <a:bodyPr>
            <a:spAutoFit/>
          </a:bodyPr>
          <a:lstStyle/>
          <a:p>
            <a:r>
              <a:rPr lang="en-GB" sz="1400" i="1" dirty="0">
                <a:ea typeface="Calibri" panose="020F0502020204030204" pitchFamily="34" charset="0"/>
                <a:cs typeface="Arial" panose="020B0604020202020204" pitchFamily="34" charset="0"/>
              </a:rPr>
              <a:t>UNIDO </a:t>
            </a:r>
            <a:r>
              <a:rPr lang="en-GB" sz="1400" i="1" dirty="0"/>
              <a:t>DIRECTOR GENERAL’S BULLETIN - Prohibition, prevention and resolution of harassment, including sexual harassment, discrimination and abuse of authority</a:t>
            </a:r>
          </a:p>
          <a:p>
            <a:r>
              <a:rPr lang="en-GB" sz="1400" dirty="0"/>
              <a:t>DGB/2016/13 - 20 December 2016</a:t>
            </a:r>
            <a:endParaRPr lang="en-GB" sz="1400" i="1" dirty="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61934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18654" y="414820"/>
            <a:ext cx="11554691" cy="603489"/>
          </a:xfrm>
        </p:spPr>
        <p:txBody>
          <a:bodyPr>
            <a:normAutofit/>
          </a:bodyPr>
          <a:lstStyle/>
          <a:p>
            <a:pPr algn="ctr"/>
            <a:r>
              <a:rPr lang="en-GB" sz="3200" b="1" dirty="0"/>
              <a:t>Workplace Harassment</a:t>
            </a:r>
            <a:endParaRPr lang="en-US" sz="3200" b="1" i="0" u="none" strike="noStrike" baseline="0" dirty="0" smtClean="0">
              <a:latin typeface="Arial" panose="020B0604020202020204" pitchFamily="34"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018309"/>
            <a:ext cx="3840000" cy="2880000"/>
          </a:xfrm>
          <a:prstGeom prst="rect">
            <a:avLst/>
          </a:prstGeom>
        </p:spPr>
      </p:pic>
      <p:sp>
        <p:nvSpPr>
          <p:cNvPr id="3" name="Rectangle 2"/>
          <p:cNvSpPr/>
          <p:nvPr/>
        </p:nvSpPr>
        <p:spPr>
          <a:xfrm>
            <a:off x="3927764" y="1238280"/>
            <a:ext cx="7678882" cy="369332"/>
          </a:xfrm>
          <a:prstGeom prst="rect">
            <a:avLst/>
          </a:prstGeom>
        </p:spPr>
        <p:txBody>
          <a:bodyPr wrap="square">
            <a:spAutoFit/>
          </a:bodyPr>
          <a:lstStyle/>
          <a:p>
            <a:r>
              <a:rPr lang="en-GB" b="1" dirty="0" smtClean="0">
                <a:latin typeface="Arial" panose="020B0604020202020204" pitchFamily="34" charset="0"/>
                <a:ea typeface="Calibri" panose="020F0502020204030204" pitchFamily="34" charset="0"/>
                <a:cs typeface="Arial" panose="020B0604020202020204" pitchFamily="34" charset="0"/>
              </a:rPr>
              <a:t>Harassment</a:t>
            </a:r>
            <a:r>
              <a:rPr lang="en-GB" dirty="0">
                <a:latin typeface="Arial" panose="020B0604020202020204" pitchFamily="34" charset="0"/>
                <a:ea typeface="Calibri" panose="020F0502020204030204" pitchFamily="34" charset="0"/>
                <a:cs typeface="Arial" panose="020B0604020202020204" pitchFamily="34" charset="0"/>
              </a:rPr>
              <a:t> … </a:t>
            </a:r>
            <a:r>
              <a:rPr lang="en-GB" dirty="0" smtClean="0">
                <a:latin typeface="Arial" panose="020B0604020202020204" pitchFamily="34" charset="0"/>
                <a:ea typeface="Calibri" panose="020F0502020204030204" pitchFamily="34" charset="0"/>
                <a:cs typeface="Arial" panose="020B0604020202020204" pitchFamily="34" charset="0"/>
              </a:rPr>
              <a:t>“</a:t>
            </a:r>
            <a:r>
              <a:rPr lang="en-GB" dirty="0" smtClean="0"/>
              <a:t>may take different forms:</a:t>
            </a:r>
          </a:p>
        </p:txBody>
      </p:sp>
      <p:sp>
        <p:nvSpPr>
          <p:cNvPr id="4" name="Rectangle 3"/>
          <p:cNvSpPr/>
          <p:nvPr/>
        </p:nvSpPr>
        <p:spPr>
          <a:xfrm>
            <a:off x="419100" y="5048375"/>
            <a:ext cx="6096000" cy="738664"/>
          </a:xfrm>
          <a:prstGeom prst="rect">
            <a:avLst/>
          </a:prstGeom>
        </p:spPr>
        <p:txBody>
          <a:bodyPr>
            <a:spAutoFit/>
          </a:bodyPr>
          <a:lstStyle/>
          <a:p>
            <a:r>
              <a:rPr lang="en-GB" sz="1400" i="1" dirty="0">
                <a:ea typeface="Calibri" panose="020F0502020204030204" pitchFamily="34" charset="0"/>
                <a:cs typeface="Arial" panose="020B0604020202020204" pitchFamily="34" charset="0"/>
              </a:rPr>
              <a:t>UNIDO </a:t>
            </a:r>
            <a:r>
              <a:rPr lang="en-GB" sz="1400" i="1" dirty="0"/>
              <a:t>DIRECTOR GENERAL’S BULLETIN - Prohibition, prevention and resolution of harassment, including sexual harassment, discrimination and abuse of authority</a:t>
            </a:r>
          </a:p>
          <a:p>
            <a:r>
              <a:rPr lang="en-GB" sz="1400" dirty="0"/>
              <a:t>DGB/2016/13 - 20 December 2016</a:t>
            </a:r>
            <a:endParaRPr lang="en-GB" sz="1400" i="1" dirty="0">
              <a:ea typeface="Calibri" panose="020F0502020204030204" pitchFamily="34" charset="0"/>
              <a:cs typeface="Arial" panose="020B0604020202020204" pitchFamily="34" charset="0"/>
            </a:endParaRPr>
          </a:p>
        </p:txBody>
      </p:sp>
      <p:sp>
        <p:nvSpPr>
          <p:cNvPr id="7" name="Rectangle 6"/>
          <p:cNvSpPr/>
          <p:nvPr/>
        </p:nvSpPr>
        <p:spPr>
          <a:xfrm>
            <a:off x="3927763" y="1827583"/>
            <a:ext cx="8021781" cy="3000821"/>
          </a:xfrm>
          <a:prstGeom prst="rect">
            <a:avLst/>
          </a:prstGeom>
        </p:spPr>
        <p:txBody>
          <a:bodyPr wrap="square">
            <a:spAutoFit/>
          </a:bodyPr>
          <a:lstStyle/>
          <a:p>
            <a:pPr>
              <a:lnSpc>
                <a:spcPct val="150000"/>
              </a:lnSpc>
            </a:pPr>
            <a:r>
              <a:rPr lang="en-GB" dirty="0">
                <a:latin typeface="Calibri" panose="020F0502020204030204" pitchFamily="34" charset="0"/>
              </a:rPr>
              <a:t>(a) Threats, whether verbal or physical;</a:t>
            </a:r>
          </a:p>
          <a:p>
            <a:pPr>
              <a:lnSpc>
                <a:spcPct val="150000"/>
              </a:lnSpc>
            </a:pPr>
            <a:r>
              <a:rPr lang="en-GB" dirty="0">
                <a:latin typeface="Calibri" panose="020F0502020204030204" pitchFamily="34" charset="0"/>
              </a:rPr>
              <a:t>(b) Aggressive conduct such as yelling or screaming;</a:t>
            </a:r>
          </a:p>
          <a:p>
            <a:pPr>
              <a:lnSpc>
                <a:spcPct val="150000"/>
              </a:lnSpc>
            </a:pPr>
            <a:r>
              <a:rPr lang="fr-FR" dirty="0">
                <a:latin typeface="Calibri" panose="020F0502020204030204" pitchFamily="34" charset="0"/>
              </a:rPr>
              <a:t>(c) Intimidation, </a:t>
            </a:r>
            <a:r>
              <a:rPr lang="en-GB" dirty="0" smtClean="0">
                <a:latin typeface="Calibri" panose="020F0502020204030204" pitchFamily="34" charset="0"/>
              </a:rPr>
              <a:t>coercion</a:t>
            </a:r>
            <a:r>
              <a:rPr lang="fr-FR" dirty="0" smtClean="0">
                <a:latin typeface="Calibri" panose="020F0502020204030204" pitchFamily="34" charset="0"/>
              </a:rPr>
              <a:t> </a:t>
            </a:r>
            <a:r>
              <a:rPr lang="fr-FR" dirty="0">
                <a:latin typeface="Calibri" panose="020F0502020204030204" pitchFamily="34" charset="0"/>
              </a:rPr>
              <a:t>or </a:t>
            </a:r>
            <a:r>
              <a:rPr lang="en-GB" dirty="0" smtClean="0">
                <a:latin typeface="Calibri" panose="020F0502020204030204" pitchFamily="34" charset="0"/>
              </a:rPr>
              <a:t>retaliation</a:t>
            </a:r>
            <a:r>
              <a:rPr lang="fr-FR" dirty="0" smtClean="0">
                <a:latin typeface="Calibri" panose="020F0502020204030204" pitchFamily="34" charset="0"/>
              </a:rPr>
              <a:t>;</a:t>
            </a:r>
            <a:endParaRPr lang="fr-FR" dirty="0">
              <a:latin typeface="Calibri" panose="020F0502020204030204" pitchFamily="34" charset="0"/>
            </a:endParaRPr>
          </a:p>
          <a:p>
            <a:pPr>
              <a:lnSpc>
                <a:spcPct val="150000"/>
              </a:lnSpc>
            </a:pPr>
            <a:r>
              <a:rPr lang="en-GB" dirty="0">
                <a:latin typeface="Calibri" panose="020F0502020204030204" pitchFamily="34" charset="0"/>
              </a:rPr>
              <a:t>(d) Humiliating, derogatory, offensive or abusive personal comments;</a:t>
            </a:r>
          </a:p>
          <a:p>
            <a:pPr>
              <a:lnSpc>
                <a:spcPct val="150000"/>
              </a:lnSpc>
            </a:pPr>
            <a:r>
              <a:rPr lang="en-GB" dirty="0">
                <a:latin typeface="Calibri" panose="020F0502020204030204" pitchFamily="34" charset="0"/>
              </a:rPr>
              <a:t>(e) Undermining or isolating conduct that interferes with the ability of an individual</a:t>
            </a:r>
          </a:p>
          <a:p>
            <a:pPr>
              <a:lnSpc>
                <a:spcPct val="150000"/>
              </a:lnSpc>
            </a:pPr>
            <a:r>
              <a:rPr lang="en-GB" dirty="0">
                <a:latin typeface="Calibri" panose="020F0502020204030204" pitchFamily="34" charset="0"/>
              </a:rPr>
              <a:t>to discharge his or her official duties; and</a:t>
            </a:r>
          </a:p>
          <a:p>
            <a:pPr>
              <a:lnSpc>
                <a:spcPct val="150000"/>
              </a:lnSpc>
            </a:pPr>
            <a:r>
              <a:rPr lang="en-GB" dirty="0">
                <a:latin typeface="Calibri" panose="020F0502020204030204" pitchFamily="34" charset="0"/>
              </a:rPr>
              <a:t>(f) Malicious and unfounded reports or allegations against an individual</a:t>
            </a:r>
            <a:r>
              <a:rPr lang="en-GB" dirty="0" smtClean="0">
                <a:latin typeface="Calibri" panose="020F0502020204030204" pitchFamily="34" charset="0"/>
              </a:rPr>
              <a:t>.”</a:t>
            </a:r>
            <a:endParaRPr lang="en-GB" dirty="0"/>
          </a:p>
        </p:txBody>
      </p:sp>
    </p:spTree>
    <p:extLst>
      <p:ext uri="{BB962C8B-B14F-4D97-AF65-F5344CB8AC3E}">
        <p14:creationId xmlns:p14="http://schemas.microsoft.com/office/powerpoint/2010/main" val="42109588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18654" y="414820"/>
            <a:ext cx="11554691" cy="603489"/>
          </a:xfrm>
        </p:spPr>
        <p:txBody>
          <a:bodyPr>
            <a:normAutofit/>
          </a:bodyPr>
          <a:lstStyle/>
          <a:p>
            <a:pPr algn="ctr"/>
            <a:r>
              <a:rPr lang="en-GB" sz="3200" b="1" dirty="0"/>
              <a:t>Workplace Harassment</a:t>
            </a:r>
            <a:endParaRPr lang="en-US" sz="3200" b="1" i="0" u="none" strike="noStrike" baseline="0" dirty="0" smtClean="0">
              <a:latin typeface="Arial" panose="020B0604020202020204" pitchFamily="34"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018309"/>
            <a:ext cx="3840000" cy="2880000"/>
          </a:xfrm>
          <a:prstGeom prst="rect">
            <a:avLst/>
          </a:prstGeom>
        </p:spPr>
      </p:pic>
      <p:sp>
        <p:nvSpPr>
          <p:cNvPr id="3" name="Rectangle 2"/>
          <p:cNvSpPr/>
          <p:nvPr/>
        </p:nvSpPr>
        <p:spPr>
          <a:xfrm>
            <a:off x="3927764" y="1238280"/>
            <a:ext cx="7678882" cy="369332"/>
          </a:xfrm>
          <a:prstGeom prst="rect">
            <a:avLst/>
          </a:prstGeom>
        </p:spPr>
        <p:txBody>
          <a:bodyPr wrap="square">
            <a:spAutoFit/>
          </a:bodyPr>
          <a:lstStyle/>
          <a:p>
            <a:r>
              <a:rPr lang="en-GB" b="1" dirty="0" smtClean="0">
                <a:latin typeface="Arial" panose="020B0604020202020204" pitchFamily="34" charset="0"/>
                <a:ea typeface="Calibri" panose="020F0502020204030204" pitchFamily="34" charset="0"/>
                <a:cs typeface="Arial" panose="020B0604020202020204" pitchFamily="34" charset="0"/>
              </a:rPr>
              <a:t>Common elements in defining harassment:</a:t>
            </a:r>
            <a:endParaRPr lang="en-GB" dirty="0" smtClean="0"/>
          </a:p>
        </p:txBody>
      </p:sp>
      <p:sp>
        <p:nvSpPr>
          <p:cNvPr id="7" name="Rectangle 6"/>
          <p:cNvSpPr/>
          <p:nvPr/>
        </p:nvSpPr>
        <p:spPr>
          <a:xfrm>
            <a:off x="3927764" y="1723674"/>
            <a:ext cx="8021781" cy="3831818"/>
          </a:xfrm>
          <a:prstGeom prst="rect">
            <a:avLst/>
          </a:prstGeom>
        </p:spPr>
        <p:txBody>
          <a:bodyPr wrap="square">
            <a:spAutoFit/>
          </a:bodyPr>
          <a:lstStyle/>
          <a:p>
            <a:pPr>
              <a:lnSpc>
                <a:spcPct val="150000"/>
              </a:lnSpc>
            </a:pPr>
            <a:r>
              <a:rPr lang="en-GB" dirty="0" smtClean="0">
                <a:latin typeface="Calibri" panose="020F0502020204030204" pitchFamily="34" charset="0"/>
              </a:rPr>
              <a:t>Key aspects:</a:t>
            </a:r>
          </a:p>
          <a:p>
            <a:pPr>
              <a:lnSpc>
                <a:spcPct val="150000"/>
              </a:lnSpc>
            </a:pPr>
            <a:endParaRPr lang="en-GB" dirty="0">
              <a:latin typeface="Calibri" panose="020F0502020204030204" pitchFamily="34" charset="0"/>
            </a:endParaRPr>
          </a:p>
          <a:p>
            <a:pPr marL="285750" indent="-285750">
              <a:lnSpc>
                <a:spcPct val="150000"/>
              </a:lnSpc>
              <a:buFont typeface="Arial" panose="020B0604020202020204" pitchFamily="34" charset="0"/>
              <a:buChar char="•"/>
            </a:pPr>
            <a:r>
              <a:rPr lang="en-GB" dirty="0" smtClean="0">
                <a:latin typeface="Calibri" panose="020F0502020204030204" pitchFamily="34" charset="0"/>
              </a:rPr>
              <a:t>Includes: violence, abuse, threats attacks – physical or psychological</a:t>
            </a:r>
          </a:p>
          <a:p>
            <a:pPr marL="285750" indent="-285750">
              <a:lnSpc>
                <a:spcPct val="150000"/>
              </a:lnSpc>
              <a:buFont typeface="Arial" panose="020B0604020202020204" pitchFamily="34" charset="0"/>
              <a:buChar char="•"/>
            </a:pPr>
            <a:r>
              <a:rPr lang="en-GB" dirty="0" smtClean="0"/>
              <a:t>Not exclusive to workplace – circumstances related to work</a:t>
            </a:r>
          </a:p>
          <a:p>
            <a:pPr marL="285750" indent="-285750">
              <a:lnSpc>
                <a:spcPct val="150000"/>
              </a:lnSpc>
              <a:buFont typeface="Arial" panose="020B0604020202020204" pitchFamily="34" charset="0"/>
              <a:buChar char="•"/>
            </a:pPr>
            <a:r>
              <a:rPr lang="en-GB" dirty="0" smtClean="0"/>
              <a:t>Negative impact on a person's safety, well-being, dignity &amp; health</a:t>
            </a:r>
          </a:p>
          <a:p>
            <a:pPr marL="285750" indent="-285750">
              <a:lnSpc>
                <a:spcPct val="150000"/>
              </a:lnSpc>
              <a:buFont typeface="Arial" panose="020B0604020202020204" pitchFamily="34" charset="0"/>
              <a:buChar char="•"/>
            </a:pPr>
            <a:r>
              <a:rPr lang="en-GB" dirty="0" smtClean="0"/>
              <a:t>Intent is not the key determinant – it’s the impact – its about unacceptable behaviours</a:t>
            </a:r>
          </a:p>
          <a:p>
            <a:pPr marL="285750" indent="-285750">
              <a:lnSpc>
                <a:spcPct val="150000"/>
              </a:lnSpc>
              <a:buFont typeface="Arial" panose="020B0604020202020204" pitchFamily="34" charset="0"/>
              <a:buChar char="•"/>
            </a:pPr>
            <a:r>
              <a:rPr lang="en-GB" dirty="0" smtClean="0"/>
              <a:t>Hostile, degrading, offensive or intimidating work environment</a:t>
            </a:r>
          </a:p>
          <a:p>
            <a:pPr marL="285750" indent="-285750">
              <a:lnSpc>
                <a:spcPct val="150000"/>
              </a:lnSpc>
              <a:buFont typeface="Arial" panose="020B0604020202020204" pitchFamily="34" charset="0"/>
              <a:buChar char="•"/>
            </a:pPr>
            <a:r>
              <a:rPr lang="en-GB" dirty="0" smtClean="0"/>
              <a:t>Single or series of behaviours</a:t>
            </a:r>
            <a:endParaRPr lang="en-GB" dirty="0"/>
          </a:p>
        </p:txBody>
      </p:sp>
    </p:spTree>
    <p:extLst>
      <p:ext uri="{BB962C8B-B14F-4D97-AF65-F5344CB8AC3E}">
        <p14:creationId xmlns:p14="http://schemas.microsoft.com/office/powerpoint/2010/main" val="9223840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01336" y="414820"/>
            <a:ext cx="11554691" cy="603489"/>
          </a:xfrm>
        </p:spPr>
        <p:txBody>
          <a:bodyPr>
            <a:normAutofit/>
          </a:bodyPr>
          <a:lstStyle/>
          <a:p>
            <a:pPr algn="ctr"/>
            <a:r>
              <a:rPr lang="en-GB" sz="3200" b="1" dirty="0"/>
              <a:t>Workplace Harassment</a:t>
            </a:r>
            <a:endParaRPr lang="en-US" sz="3200" b="1" i="0" u="none" strike="noStrike" baseline="0" dirty="0" smtClean="0">
              <a:latin typeface="Arial" panose="020B060402020202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018309"/>
            <a:ext cx="3840000" cy="2880000"/>
          </a:xfrm>
          <a:prstGeom prst="rect">
            <a:avLst/>
          </a:prstGeom>
        </p:spPr>
      </p:pic>
      <p:sp>
        <p:nvSpPr>
          <p:cNvPr id="2" name="Rectangle 1"/>
          <p:cNvSpPr/>
          <p:nvPr/>
        </p:nvSpPr>
        <p:spPr>
          <a:xfrm>
            <a:off x="3948545" y="1350760"/>
            <a:ext cx="7907482" cy="2862322"/>
          </a:xfrm>
          <a:prstGeom prst="rect">
            <a:avLst/>
          </a:prstGeom>
        </p:spPr>
        <p:txBody>
          <a:bodyPr wrap="square">
            <a:spAutoFit/>
          </a:bodyPr>
          <a:lstStyle/>
          <a:p>
            <a:r>
              <a:rPr lang="en-GB" dirty="0" smtClean="0">
                <a:latin typeface="Arial" panose="020B0604020202020204" pitchFamily="34" charset="0"/>
                <a:cs typeface="Arial" panose="020B0604020202020204" pitchFamily="34" charset="0"/>
              </a:rPr>
              <a:t>“</a:t>
            </a:r>
            <a:r>
              <a:rPr lang="en-GB" b="1" dirty="0">
                <a:latin typeface="Arial" panose="020B0604020202020204" pitchFamily="34" charset="0"/>
                <a:cs typeface="Arial" panose="020B0604020202020204" pitchFamily="34" charset="0"/>
              </a:rPr>
              <a:t>Sexual harassment </a:t>
            </a:r>
            <a:r>
              <a:rPr lang="en-GB" dirty="0">
                <a:latin typeface="Arial" panose="020B0604020202020204" pitchFamily="34" charset="0"/>
                <a:cs typeface="Arial" panose="020B0604020202020204" pitchFamily="34" charset="0"/>
              </a:rPr>
              <a:t>is </a:t>
            </a:r>
            <a:r>
              <a:rPr lang="en-GB" dirty="0" smtClean="0">
                <a:latin typeface="Arial" panose="020B0604020202020204" pitchFamily="34" charset="0"/>
                <a:cs typeface="Arial" panose="020B0604020202020204" pitchFamily="34" charset="0"/>
              </a:rPr>
              <a:t>… </a:t>
            </a:r>
          </a:p>
          <a:p>
            <a:endParaRPr lang="en-GB" dirty="0" smtClean="0">
              <a:latin typeface="Arial" panose="020B0604020202020204" pitchFamily="34" charset="0"/>
              <a:cs typeface="Arial" panose="020B0604020202020204" pitchFamily="34" charset="0"/>
            </a:endParaRPr>
          </a:p>
          <a:p>
            <a:r>
              <a:rPr lang="en-GB" dirty="0"/>
              <a:t>is any conduct or </a:t>
            </a:r>
            <a:r>
              <a:rPr lang="en-GB" dirty="0" smtClean="0"/>
              <a:t>behaviour </a:t>
            </a:r>
            <a:r>
              <a:rPr lang="en-GB" dirty="0"/>
              <a:t>of a sexual nature in the workplace or in</a:t>
            </a:r>
          </a:p>
          <a:p>
            <a:r>
              <a:rPr lang="en-GB" dirty="0"/>
              <a:t>connection with work, which is unwelcome and offensive and </a:t>
            </a:r>
            <a:r>
              <a:rPr lang="en-GB" dirty="0" smtClean="0"/>
              <a:t>which </a:t>
            </a:r>
            <a:r>
              <a:rPr lang="en-GB" dirty="0"/>
              <a:t>can reasonably be seen as creating a </a:t>
            </a:r>
          </a:p>
          <a:p>
            <a:endParaRPr lang="en-GB" dirty="0"/>
          </a:p>
          <a:p>
            <a:pPr marL="285750" indent="-285750">
              <a:buFont typeface="Arial" panose="020B0604020202020204" pitchFamily="34" charset="0"/>
              <a:buChar char="•"/>
            </a:pPr>
            <a:r>
              <a:rPr lang="en-GB" dirty="0"/>
              <a:t>demeaning, </a:t>
            </a:r>
          </a:p>
          <a:p>
            <a:pPr marL="285750" indent="-285750">
              <a:buFont typeface="Arial" panose="020B0604020202020204" pitchFamily="34" charset="0"/>
              <a:buChar char="•"/>
            </a:pPr>
            <a:r>
              <a:rPr lang="en-GB" dirty="0"/>
              <a:t>intimidating, </a:t>
            </a:r>
          </a:p>
          <a:p>
            <a:pPr marL="285750" indent="-285750">
              <a:buFont typeface="Arial" panose="020B0604020202020204" pitchFamily="34" charset="0"/>
              <a:buChar char="•"/>
            </a:pPr>
            <a:r>
              <a:rPr lang="en-GB" dirty="0"/>
              <a:t>hostile or </a:t>
            </a:r>
          </a:p>
          <a:p>
            <a:pPr marL="285750" indent="-285750">
              <a:buFont typeface="Arial" panose="020B0604020202020204" pitchFamily="34" charset="0"/>
              <a:buChar char="•"/>
            </a:pPr>
            <a:r>
              <a:rPr lang="en-GB" dirty="0"/>
              <a:t>abusive working environment</a:t>
            </a:r>
            <a:r>
              <a:rPr lang="en-GB" dirty="0" smtClean="0"/>
              <a:t>.”</a:t>
            </a:r>
            <a:endParaRPr lang="en-GB" dirty="0">
              <a:latin typeface="Arial" panose="020B0604020202020204" pitchFamily="34" charset="0"/>
              <a:cs typeface="Arial" panose="020B0604020202020204" pitchFamily="34" charset="0"/>
            </a:endParaRPr>
          </a:p>
        </p:txBody>
      </p:sp>
      <p:sp>
        <p:nvSpPr>
          <p:cNvPr id="7" name="Rectangle 6"/>
          <p:cNvSpPr/>
          <p:nvPr/>
        </p:nvSpPr>
        <p:spPr>
          <a:xfrm>
            <a:off x="301336" y="4492880"/>
            <a:ext cx="6096000" cy="738664"/>
          </a:xfrm>
          <a:prstGeom prst="rect">
            <a:avLst/>
          </a:prstGeom>
        </p:spPr>
        <p:txBody>
          <a:bodyPr>
            <a:spAutoFit/>
          </a:bodyPr>
          <a:lstStyle/>
          <a:p>
            <a:r>
              <a:rPr lang="en-GB" sz="1400" i="1" dirty="0">
                <a:ea typeface="Calibri" panose="020F0502020204030204" pitchFamily="34" charset="0"/>
                <a:cs typeface="Arial" panose="020B0604020202020204" pitchFamily="34" charset="0"/>
              </a:rPr>
              <a:t>UNIDO </a:t>
            </a:r>
            <a:r>
              <a:rPr lang="en-GB" sz="1400" i="1" dirty="0"/>
              <a:t>DIRECTOR GENERAL’S BULLETIN - Prohibition, prevention and resolution of harassment, including sexual harassment, discrimination and abuse of authority</a:t>
            </a:r>
          </a:p>
          <a:p>
            <a:r>
              <a:rPr lang="en-GB" sz="1400" dirty="0"/>
              <a:t>DGB/2016/13 - 20 December 2016</a:t>
            </a:r>
            <a:endParaRPr lang="en-GB" sz="1400" i="1" dirty="0">
              <a:ea typeface="Calibri" panose="020F0502020204030204" pitchFamily="34" charset="0"/>
              <a:cs typeface="Arial" panose="020B0604020202020204" pitchFamily="34" charset="0"/>
            </a:endParaRPr>
          </a:p>
        </p:txBody>
      </p:sp>
      <p:sp>
        <p:nvSpPr>
          <p:cNvPr id="8" name="Rectangle 7"/>
          <p:cNvSpPr/>
          <p:nvPr/>
        </p:nvSpPr>
        <p:spPr>
          <a:xfrm>
            <a:off x="3948545" y="5511342"/>
            <a:ext cx="7678882" cy="369332"/>
          </a:xfrm>
          <a:prstGeom prst="rect">
            <a:avLst/>
          </a:prstGeom>
        </p:spPr>
        <p:txBody>
          <a:bodyPr wrap="square">
            <a:spAutoFit/>
          </a:bodyPr>
          <a:lstStyle/>
          <a:p>
            <a:pPr marL="285750" indent="-285750">
              <a:buFont typeface="Arial" panose="020B0604020202020204" pitchFamily="34" charset="0"/>
              <a:buChar char="•"/>
            </a:pPr>
            <a:r>
              <a:rPr lang="en-GB" dirty="0" smtClean="0">
                <a:latin typeface="Arial" panose="020B0604020202020204" pitchFamily="34" charset="0"/>
                <a:ea typeface="Calibri" panose="020F0502020204030204" pitchFamily="34" charset="0"/>
                <a:cs typeface="Arial" panose="020B0604020202020204" pitchFamily="34" charset="0"/>
              </a:rPr>
              <a:t>Series of events or single incident </a:t>
            </a:r>
            <a:endParaRPr lang="en-GB" i="1" dirty="0">
              <a:effectLst/>
              <a:latin typeface="Arial" panose="020B0604020202020204" pitchFamily="34" charset="0"/>
              <a:ea typeface="Calibri" panose="020F0502020204030204" pitchFamily="34" charset="0"/>
              <a:cs typeface="Arial" panose="020B0604020202020204" pitchFamily="34" charset="0"/>
            </a:endParaRPr>
          </a:p>
        </p:txBody>
      </p:sp>
      <p:sp>
        <p:nvSpPr>
          <p:cNvPr id="9" name="Rectangle 8"/>
          <p:cNvSpPr/>
          <p:nvPr/>
        </p:nvSpPr>
        <p:spPr>
          <a:xfrm>
            <a:off x="3969326" y="5966788"/>
            <a:ext cx="7678882" cy="369332"/>
          </a:xfrm>
          <a:prstGeom prst="rect">
            <a:avLst/>
          </a:prstGeom>
        </p:spPr>
        <p:txBody>
          <a:bodyPr wrap="square">
            <a:spAutoFit/>
          </a:bodyPr>
          <a:lstStyle/>
          <a:p>
            <a:pPr marL="285750" indent="-285750">
              <a:buFont typeface="Arial" panose="020B0604020202020204" pitchFamily="34" charset="0"/>
              <a:buChar char="•"/>
            </a:pPr>
            <a:r>
              <a:rPr lang="en-GB" dirty="0" smtClean="0">
                <a:latin typeface="Arial" panose="020B0604020202020204" pitchFamily="34" charset="0"/>
                <a:ea typeface="Calibri" panose="020F0502020204030204" pitchFamily="34" charset="0"/>
                <a:cs typeface="Arial" panose="020B0604020202020204" pitchFamily="34" charset="0"/>
              </a:rPr>
              <a:t>Opposite sex or same sex</a:t>
            </a:r>
            <a:endParaRPr lang="en-GB" i="1"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75824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01336" y="414820"/>
            <a:ext cx="11554691" cy="603489"/>
          </a:xfrm>
        </p:spPr>
        <p:txBody>
          <a:bodyPr>
            <a:normAutofit/>
          </a:bodyPr>
          <a:lstStyle/>
          <a:p>
            <a:pPr algn="ctr"/>
            <a:r>
              <a:rPr lang="en-GB" sz="3200" b="1" dirty="0"/>
              <a:t>Workplace Harassment</a:t>
            </a:r>
            <a:endParaRPr lang="en-US" sz="3200" b="1" i="0" u="none" strike="noStrike" baseline="0" dirty="0" smtClean="0">
              <a:latin typeface="Arial" panose="020B060402020202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018309"/>
            <a:ext cx="3840000" cy="2880000"/>
          </a:xfrm>
          <a:prstGeom prst="rect">
            <a:avLst/>
          </a:prstGeom>
        </p:spPr>
      </p:pic>
      <p:sp>
        <p:nvSpPr>
          <p:cNvPr id="2" name="Rectangle 1"/>
          <p:cNvSpPr/>
          <p:nvPr/>
        </p:nvSpPr>
        <p:spPr>
          <a:xfrm>
            <a:off x="3948545" y="1350760"/>
            <a:ext cx="7907482" cy="3554819"/>
          </a:xfrm>
          <a:prstGeom prst="rect">
            <a:avLst/>
          </a:prstGeom>
        </p:spPr>
        <p:txBody>
          <a:bodyPr wrap="square">
            <a:spAutoFit/>
          </a:bodyPr>
          <a:lstStyle/>
          <a:p>
            <a:r>
              <a:rPr lang="en-GB" b="1" dirty="0" smtClean="0">
                <a:latin typeface="Arial" panose="020B0604020202020204" pitchFamily="34" charset="0"/>
                <a:cs typeface="Arial" panose="020B0604020202020204" pitchFamily="34" charset="0"/>
              </a:rPr>
              <a:t>Sexual </a:t>
            </a:r>
            <a:r>
              <a:rPr lang="en-GB" b="1" dirty="0">
                <a:latin typeface="Arial" panose="020B0604020202020204" pitchFamily="34" charset="0"/>
                <a:cs typeface="Arial" panose="020B0604020202020204" pitchFamily="34" charset="0"/>
              </a:rPr>
              <a:t>harassment </a:t>
            </a:r>
            <a:r>
              <a:rPr lang="en-GB" dirty="0" smtClean="0">
                <a:latin typeface="Arial" panose="020B0604020202020204" pitchFamily="34" charset="0"/>
                <a:cs typeface="Arial" panose="020B0604020202020204" pitchFamily="34" charset="0"/>
              </a:rPr>
              <a:t>includes … </a:t>
            </a:r>
          </a:p>
          <a:p>
            <a:endParaRPr lang="en-GB" dirty="0" smtClean="0">
              <a:latin typeface="Arial" panose="020B0604020202020204" pitchFamily="34" charset="0"/>
              <a:cs typeface="Arial" panose="020B0604020202020204" pitchFamily="34" charset="0"/>
            </a:endParaRPr>
          </a:p>
          <a:p>
            <a:pPr>
              <a:lnSpc>
                <a:spcPct val="150000"/>
              </a:lnSpc>
            </a:pPr>
            <a:r>
              <a:rPr lang="en-GB" dirty="0" smtClean="0"/>
              <a:t>“(</a:t>
            </a:r>
            <a:r>
              <a:rPr lang="en-GB" dirty="0"/>
              <a:t>a) Unsolicited requests for sexual contact or favours, including as a condition for</a:t>
            </a:r>
          </a:p>
          <a:p>
            <a:pPr>
              <a:lnSpc>
                <a:spcPct val="150000"/>
              </a:lnSpc>
            </a:pPr>
            <a:r>
              <a:rPr lang="en-GB" dirty="0"/>
              <a:t>employment or advancement;</a:t>
            </a:r>
          </a:p>
          <a:p>
            <a:pPr>
              <a:lnSpc>
                <a:spcPct val="150000"/>
              </a:lnSpc>
            </a:pPr>
            <a:r>
              <a:rPr lang="en-GB" dirty="0"/>
              <a:t>(b) Unwanted physical contact;</a:t>
            </a:r>
          </a:p>
          <a:p>
            <a:pPr>
              <a:lnSpc>
                <a:spcPct val="150000"/>
              </a:lnSpc>
            </a:pPr>
            <a:r>
              <a:rPr lang="en-GB" dirty="0"/>
              <a:t>(c) Suggestive compliments;</a:t>
            </a:r>
          </a:p>
          <a:p>
            <a:pPr>
              <a:lnSpc>
                <a:spcPct val="150000"/>
              </a:lnSpc>
            </a:pPr>
            <a:r>
              <a:rPr lang="en-GB" dirty="0"/>
              <a:t>(d) Remarks, messages or jokes of a sexual nature;</a:t>
            </a:r>
          </a:p>
          <a:p>
            <a:pPr>
              <a:lnSpc>
                <a:spcPct val="150000"/>
              </a:lnSpc>
            </a:pPr>
            <a:r>
              <a:rPr lang="en-GB" dirty="0"/>
              <a:t>(e) Repeated requests for dates or private meetings, particularly after hours; and</a:t>
            </a:r>
          </a:p>
          <a:p>
            <a:pPr>
              <a:lnSpc>
                <a:spcPct val="150000"/>
              </a:lnSpc>
            </a:pPr>
            <a:r>
              <a:rPr lang="en-GB" dirty="0"/>
              <a:t>(f) Circulating pornographic images or images displaying nudity</a:t>
            </a:r>
            <a:r>
              <a:rPr lang="en-GB" dirty="0" smtClean="0"/>
              <a:t>.”</a:t>
            </a:r>
            <a:endParaRPr lang="en-GB" dirty="0">
              <a:latin typeface="Arial" panose="020B0604020202020204" pitchFamily="34" charset="0"/>
              <a:cs typeface="Arial" panose="020B0604020202020204" pitchFamily="34" charset="0"/>
            </a:endParaRPr>
          </a:p>
        </p:txBody>
      </p:sp>
      <p:sp>
        <p:nvSpPr>
          <p:cNvPr id="7" name="Rectangle 6"/>
          <p:cNvSpPr/>
          <p:nvPr/>
        </p:nvSpPr>
        <p:spPr>
          <a:xfrm>
            <a:off x="533399" y="5066073"/>
            <a:ext cx="6096000" cy="738664"/>
          </a:xfrm>
          <a:prstGeom prst="rect">
            <a:avLst/>
          </a:prstGeom>
        </p:spPr>
        <p:txBody>
          <a:bodyPr>
            <a:spAutoFit/>
          </a:bodyPr>
          <a:lstStyle/>
          <a:p>
            <a:r>
              <a:rPr lang="en-GB" sz="1400" i="1" dirty="0">
                <a:ea typeface="Calibri" panose="020F0502020204030204" pitchFamily="34" charset="0"/>
                <a:cs typeface="Arial" panose="020B0604020202020204" pitchFamily="34" charset="0"/>
              </a:rPr>
              <a:t>UNIDO </a:t>
            </a:r>
            <a:r>
              <a:rPr lang="en-GB" sz="1400" i="1" dirty="0"/>
              <a:t>DIRECTOR GENERAL’S BULLETIN - Prohibition, prevention and resolution of harassment, including sexual harassment, discrimination and abuse of authority</a:t>
            </a:r>
          </a:p>
          <a:p>
            <a:r>
              <a:rPr lang="en-GB" sz="1400" dirty="0"/>
              <a:t>DGB/2016/13 - 20 December 2016</a:t>
            </a:r>
            <a:endParaRPr lang="en-GB" sz="1400" i="1" dirty="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75876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01336" y="414820"/>
            <a:ext cx="11554691" cy="603489"/>
          </a:xfrm>
        </p:spPr>
        <p:txBody>
          <a:bodyPr>
            <a:normAutofit/>
          </a:bodyPr>
          <a:lstStyle/>
          <a:p>
            <a:pPr algn="ctr"/>
            <a:r>
              <a:rPr lang="en-GB" sz="3200" b="1" dirty="0"/>
              <a:t>Workplace Harassment</a:t>
            </a:r>
            <a:endParaRPr lang="en-US" sz="3200" b="1" i="0" u="none" strike="noStrike" baseline="0" dirty="0" smtClean="0">
              <a:latin typeface="Arial" panose="020B060402020202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018309"/>
            <a:ext cx="3840000" cy="2880000"/>
          </a:xfrm>
          <a:prstGeom prst="rect">
            <a:avLst/>
          </a:prstGeom>
        </p:spPr>
      </p:pic>
      <p:sp>
        <p:nvSpPr>
          <p:cNvPr id="2" name="Rectangle 1"/>
          <p:cNvSpPr/>
          <p:nvPr/>
        </p:nvSpPr>
        <p:spPr>
          <a:xfrm>
            <a:off x="3948545" y="1350760"/>
            <a:ext cx="7907482" cy="1477328"/>
          </a:xfrm>
          <a:prstGeom prst="rect">
            <a:avLst/>
          </a:prstGeom>
        </p:spPr>
        <p:txBody>
          <a:bodyPr wrap="square" numCol="1">
            <a:spAutoFit/>
          </a:bodyPr>
          <a:lstStyle/>
          <a:p>
            <a:r>
              <a:rPr lang="en-GB" dirty="0"/>
              <a:t>“</a:t>
            </a:r>
            <a:r>
              <a:rPr lang="en-GB" b="1" dirty="0" smtClean="0"/>
              <a:t>Discrimination</a:t>
            </a:r>
            <a:r>
              <a:rPr lang="en-GB" i="1" dirty="0" smtClean="0"/>
              <a:t> </a:t>
            </a:r>
            <a:r>
              <a:rPr lang="en-GB" dirty="0" smtClean="0"/>
              <a:t>is…</a:t>
            </a:r>
          </a:p>
          <a:p>
            <a:endParaRPr lang="en-GB" dirty="0" smtClean="0"/>
          </a:p>
          <a:p>
            <a:r>
              <a:rPr lang="en-GB" dirty="0" smtClean="0"/>
              <a:t>any </a:t>
            </a:r>
            <a:r>
              <a:rPr lang="en-GB" dirty="0"/>
              <a:t>form of </a:t>
            </a:r>
            <a:r>
              <a:rPr lang="en-GB" dirty="0" smtClean="0"/>
              <a:t>unfavourable, </a:t>
            </a:r>
            <a:r>
              <a:rPr lang="en-GB" dirty="0"/>
              <a:t>unfair or </a:t>
            </a:r>
            <a:r>
              <a:rPr lang="en-GB" dirty="0" smtClean="0"/>
              <a:t>unequal </a:t>
            </a:r>
            <a:r>
              <a:rPr lang="en-GB" dirty="0"/>
              <a:t>treatment based on</a:t>
            </a:r>
          </a:p>
          <a:p>
            <a:r>
              <a:rPr lang="en-GB" dirty="0"/>
              <a:t>grounds such </a:t>
            </a:r>
            <a:r>
              <a:rPr lang="en-GB" dirty="0" smtClean="0"/>
              <a:t>as: </a:t>
            </a:r>
          </a:p>
          <a:p>
            <a:endParaRPr lang="en-GB" dirty="0"/>
          </a:p>
        </p:txBody>
      </p:sp>
      <p:sp>
        <p:nvSpPr>
          <p:cNvPr id="4" name="Rectangle 3"/>
          <p:cNvSpPr/>
          <p:nvPr/>
        </p:nvSpPr>
        <p:spPr>
          <a:xfrm>
            <a:off x="3948545" y="2828088"/>
            <a:ext cx="3470564" cy="2308324"/>
          </a:xfrm>
          <a:prstGeom prst="rect">
            <a:avLst/>
          </a:prstGeom>
        </p:spPr>
        <p:txBody>
          <a:bodyPr wrap="square">
            <a:spAutoFit/>
          </a:bodyPr>
          <a:lstStyle/>
          <a:p>
            <a:pPr marL="285750" indent="-285750">
              <a:buFont typeface="Arial" panose="020B0604020202020204" pitchFamily="34" charset="0"/>
              <a:buChar char="•"/>
            </a:pPr>
            <a:r>
              <a:rPr lang="en-GB" dirty="0"/>
              <a:t>ethnicity, </a:t>
            </a:r>
          </a:p>
          <a:p>
            <a:pPr marL="285750" indent="-285750">
              <a:buFont typeface="Arial" panose="020B0604020202020204" pitchFamily="34" charset="0"/>
              <a:buChar char="•"/>
            </a:pPr>
            <a:r>
              <a:rPr lang="en-GB" dirty="0"/>
              <a:t>nationality, </a:t>
            </a:r>
          </a:p>
          <a:p>
            <a:pPr marL="285750" indent="-285750">
              <a:buFont typeface="Arial" panose="020B0604020202020204" pitchFamily="34" charset="0"/>
              <a:buChar char="•"/>
            </a:pPr>
            <a:r>
              <a:rPr lang="en-GB" dirty="0" smtClean="0"/>
              <a:t>Religion (or belief), </a:t>
            </a:r>
            <a:endParaRPr lang="en-GB" dirty="0"/>
          </a:p>
          <a:p>
            <a:pPr marL="285750" indent="-285750">
              <a:buFont typeface="Arial" panose="020B0604020202020204" pitchFamily="34" charset="0"/>
              <a:buChar char="•"/>
            </a:pPr>
            <a:r>
              <a:rPr lang="en-GB" dirty="0" smtClean="0"/>
              <a:t>Gender (or gender identity), </a:t>
            </a:r>
            <a:endParaRPr lang="en-GB" dirty="0"/>
          </a:p>
          <a:p>
            <a:pPr marL="285750" indent="-285750">
              <a:buFont typeface="Arial" panose="020B0604020202020204" pitchFamily="34" charset="0"/>
              <a:buChar char="•"/>
            </a:pPr>
            <a:r>
              <a:rPr lang="en-GB" dirty="0"/>
              <a:t>sexual orientation, </a:t>
            </a:r>
          </a:p>
          <a:p>
            <a:pPr marL="285750" indent="-285750">
              <a:buFont typeface="Arial" panose="020B0604020202020204" pitchFamily="34" charset="0"/>
              <a:buChar char="•"/>
            </a:pPr>
            <a:r>
              <a:rPr lang="en-GB" dirty="0"/>
              <a:t>marital status, </a:t>
            </a:r>
          </a:p>
          <a:p>
            <a:pPr marL="285750" indent="-285750">
              <a:buFont typeface="Arial" panose="020B0604020202020204" pitchFamily="34" charset="0"/>
              <a:buChar char="•"/>
            </a:pPr>
            <a:r>
              <a:rPr lang="en-GB" dirty="0"/>
              <a:t>disability, or </a:t>
            </a:r>
          </a:p>
          <a:p>
            <a:pPr marL="285750" indent="-285750">
              <a:buFont typeface="Arial" panose="020B0604020202020204" pitchFamily="34" charset="0"/>
              <a:buChar char="•"/>
            </a:pPr>
            <a:r>
              <a:rPr lang="en-GB" dirty="0"/>
              <a:t>age.</a:t>
            </a:r>
            <a:endParaRPr lang="en-GB" dirty="0">
              <a:latin typeface="Arial" panose="020B0604020202020204" pitchFamily="34" charset="0"/>
              <a:cs typeface="Arial" panose="020B0604020202020204" pitchFamily="34" charset="0"/>
            </a:endParaRPr>
          </a:p>
        </p:txBody>
      </p:sp>
      <p:sp>
        <p:nvSpPr>
          <p:cNvPr id="9" name="Rectangle 8"/>
          <p:cNvSpPr/>
          <p:nvPr/>
        </p:nvSpPr>
        <p:spPr>
          <a:xfrm>
            <a:off x="7666173" y="3522346"/>
            <a:ext cx="2684319" cy="923330"/>
          </a:xfrm>
          <a:prstGeom prst="rect">
            <a:avLst/>
          </a:prstGeom>
        </p:spPr>
        <p:txBody>
          <a:bodyPr wrap="square">
            <a:spAutoFit/>
          </a:bodyPr>
          <a:lstStyle/>
          <a:p>
            <a:pPr marL="285750" indent="-285750">
              <a:buFont typeface="Arial" panose="020B0604020202020204" pitchFamily="34" charset="0"/>
              <a:buChar char="•"/>
            </a:pPr>
            <a:r>
              <a:rPr lang="en-GB" dirty="0" smtClean="0"/>
              <a:t>Perception?</a:t>
            </a:r>
          </a:p>
          <a:p>
            <a:pPr marL="285750" indent="-285750">
              <a:buFont typeface="Arial" panose="020B0604020202020204" pitchFamily="34" charset="0"/>
              <a:buChar char="•"/>
            </a:pPr>
            <a:r>
              <a:rPr lang="en-GB" dirty="0" smtClean="0">
                <a:cs typeface="Arial" panose="020B0604020202020204" pitchFamily="34" charset="0"/>
              </a:rPr>
              <a:t>By Association?</a:t>
            </a: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0319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01336" y="414820"/>
            <a:ext cx="11554691" cy="603489"/>
          </a:xfrm>
        </p:spPr>
        <p:txBody>
          <a:bodyPr>
            <a:normAutofit/>
          </a:bodyPr>
          <a:lstStyle/>
          <a:p>
            <a:pPr algn="ctr"/>
            <a:r>
              <a:rPr lang="en-GB" sz="3200" b="1" dirty="0"/>
              <a:t>Workplace Harassment</a:t>
            </a:r>
            <a:endParaRPr lang="en-US" sz="3200" b="1" i="0" u="none" strike="noStrike" baseline="0" dirty="0" smtClean="0">
              <a:latin typeface="Arial" panose="020B060402020202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018310"/>
            <a:ext cx="3840000" cy="2880000"/>
          </a:xfrm>
          <a:prstGeom prst="rect">
            <a:avLst/>
          </a:prstGeom>
        </p:spPr>
      </p:pic>
      <p:sp>
        <p:nvSpPr>
          <p:cNvPr id="2" name="Rectangle 1"/>
          <p:cNvSpPr/>
          <p:nvPr/>
        </p:nvSpPr>
        <p:spPr>
          <a:xfrm>
            <a:off x="3969327" y="1278082"/>
            <a:ext cx="7886699" cy="2308324"/>
          </a:xfrm>
          <a:prstGeom prst="rect">
            <a:avLst/>
          </a:prstGeom>
        </p:spPr>
        <p:txBody>
          <a:bodyPr wrap="square">
            <a:spAutoFit/>
          </a:bodyPr>
          <a:lstStyle/>
          <a:p>
            <a:r>
              <a:rPr lang="en-GB" dirty="0">
                <a:latin typeface="Arial" panose="020B0604020202020204" pitchFamily="34" charset="0"/>
                <a:ea typeface="Calibri" panose="020F0502020204030204" pitchFamily="34" charset="0"/>
              </a:rPr>
              <a:t>"</a:t>
            </a:r>
            <a:r>
              <a:rPr lang="en-GB" b="1" dirty="0" smtClean="0">
                <a:latin typeface="Arial" panose="020B0604020202020204" pitchFamily="34" charset="0"/>
                <a:ea typeface="Calibri" panose="020F0502020204030204" pitchFamily="34" charset="0"/>
              </a:rPr>
              <a:t>Bullying</a:t>
            </a:r>
            <a:r>
              <a:rPr lang="en-GB" dirty="0" smtClean="0">
                <a:latin typeface="Arial" panose="020B0604020202020204" pitchFamily="34" charset="0"/>
                <a:ea typeface="Calibri" panose="020F0502020204030204" pitchFamily="34" charset="0"/>
              </a:rPr>
              <a:t> </a:t>
            </a:r>
            <a:r>
              <a:rPr lang="en-GB" dirty="0">
                <a:latin typeface="Arial" panose="020B0604020202020204" pitchFamily="34" charset="0"/>
                <a:ea typeface="Calibri" panose="020F0502020204030204" pitchFamily="34" charset="0"/>
              </a:rPr>
              <a:t>is aggressive conduct, whether verbal, psychological or physical, in the work environment or in connection with work, of </a:t>
            </a:r>
            <a:r>
              <a:rPr lang="en-GB" dirty="0" smtClean="0">
                <a:latin typeface="Arial" panose="020B0604020202020204" pitchFamily="34" charset="0"/>
                <a:ea typeface="Calibri" panose="020F0502020204030204" pitchFamily="34" charset="0"/>
              </a:rPr>
              <a:t>personnel </a:t>
            </a:r>
            <a:r>
              <a:rPr lang="en-GB" dirty="0">
                <a:latin typeface="Arial" panose="020B0604020202020204" pitchFamily="34" charset="0"/>
                <a:ea typeface="Calibri" panose="020F0502020204030204" pitchFamily="34" charset="0"/>
              </a:rPr>
              <a:t>that has the effect of humiliating, belittling, offending, intimidating or discriminating against other </a:t>
            </a:r>
            <a:r>
              <a:rPr lang="en-GB" dirty="0" smtClean="0">
                <a:latin typeface="Arial" panose="020B0604020202020204" pitchFamily="34" charset="0"/>
                <a:ea typeface="Calibri" panose="020F0502020204030204" pitchFamily="34" charset="0"/>
              </a:rPr>
              <a:t>personnel </a:t>
            </a:r>
            <a:r>
              <a:rPr lang="en-GB" dirty="0">
                <a:latin typeface="Arial" panose="020B0604020202020204" pitchFamily="34" charset="0"/>
                <a:ea typeface="Calibri" panose="020F0502020204030204" pitchFamily="34" charset="0"/>
              </a:rPr>
              <a:t>or that creates a hostile or offensive work environment. </a:t>
            </a:r>
            <a:endParaRPr lang="en-GB" dirty="0" smtClean="0">
              <a:latin typeface="Arial" panose="020B0604020202020204" pitchFamily="34" charset="0"/>
              <a:ea typeface="Calibri" panose="020F0502020204030204" pitchFamily="34" charset="0"/>
            </a:endParaRPr>
          </a:p>
          <a:p>
            <a:endParaRPr lang="en-GB" dirty="0">
              <a:latin typeface="Arial" panose="020B0604020202020204" pitchFamily="34" charset="0"/>
              <a:ea typeface="Calibri" panose="020F0502020204030204" pitchFamily="34" charset="0"/>
            </a:endParaRPr>
          </a:p>
          <a:p>
            <a:r>
              <a:rPr lang="en-GB" dirty="0" smtClean="0">
                <a:latin typeface="Arial" panose="020B0604020202020204" pitchFamily="34" charset="0"/>
                <a:ea typeface="Calibri" panose="020F0502020204030204" pitchFamily="34" charset="0"/>
              </a:rPr>
              <a:t>Aggressive </a:t>
            </a:r>
            <a:r>
              <a:rPr lang="en-GB" dirty="0">
                <a:latin typeface="Arial" panose="020B0604020202020204" pitchFamily="34" charset="0"/>
                <a:ea typeface="Calibri" panose="020F0502020204030204" pitchFamily="34" charset="0"/>
              </a:rPr>
              <a:t>conduct may include intimidation, threats, blackmail or coercion.” </a:t>
            </a:r>
            <a:endParaRPr lang="en-GB" dirty="0"/>
          </a:p>
        </p:txBody>
      </p:sp>
      <p:sp>
        <p:nvSpPr>
          <p:cNvPr id="3" name="Rectangle 2"/>
          <p:cNvSpPr/>
          <p:nvPr/>
        </p:nvSpPr>
        <p:spPr>
          <a:xfrm>
            <a:off x="3969327" y="3713644"/>
            <a:ext cx="5583580" cy="369332"/>
          </a:xfrm>
          <a:prstGeom prst="rect">
            <a:avLst/>
          </a:prstGeom>
        </p:spPr>
        <p:txBody>
          <a:bodyPr wrap="none">
            <a:spAutoFit/>
          </a:bodyPr>
          <a:lstStyle/>
          <a:p>
            <a:r>
              <a:rPr lang="en-GB" i="1" dirty="0">
                <a:latin typeface="Arial" panose="020B0604020202020204" pitchFamily="34" charset="0"/>
                <a:ea typeface="Calibri" panose="020F0502020204030204" pitchFamily="34" charset="0"/>
              </a:rPr>
              <a:t>European Bank for Reconstruction and Development</a:t>
            </a:r>
            <a:endParaRPr lang="en-GB" i="1" dirty="0"/>
          </a:p>
        </p:txBody>
      </p:sp>
      <p:sp>
        <p:nvSpPr>
          <p:cNvPr id="7" name="Rectangle 6"/>
          <p:cNvSpPr/>
          <p:nvPr/>
        </p:nvSpPr>
        <p:spPr>
          <a:xfrm>
            <a:off x="401782" y="4437544"/>
            <a:ext cx="3567545" cy="923330"/>
          </a:xfrm>
          <a:prstGeom prst="rect">
            <a:avLst/>
          </a:prstGeom>
        </p:spPr>
        <p:txBody>
          <a:bodyPr wrap="square">
            <a:spAutoFit/>
          </a:bodyPr>
          <a:lstStyle/>
          <a:p>
            <a:r>
              <a:rPr lang="en-GB" b="1" dirty="0" smtClean="0">
                <a:latin typeface="Arial" panose="020B0604020202020204" pitchFamily="34" charset="0"/>
                <a:ea typeface="Calibri" panose="020F0502020204030204" pitchFamily="34" charset="0"/>
              </a:rPr>
              <a:t>Bullying or Harassment?</a:t>
            </a:r>
            <a:endParaRPr lang="en-GB" dirty="0" smtClean="0">
              <a:latin typeface="Arial" panose="020B0604020202020204" pitchFamily="34" charset="0"/>
              <a:ea typeface="Calibri" panose="020F0502020204030204" pitchFamily="34" charset="0"/>
            </a:endParaRPr>
          </a:p>
          <a:p>
            <a:endParaRPr lang="en-GB" b="1" dirty="0">
              <a:latin typeface="Arial" panose="020B0604020202020204" pitchFamily="34" charset="0"/>
            </a:endParaRPr>
          </a:p>
          <a:p>
            <a:pPr marL="285750" indent="-285750">
              <a:buFont typeface="Arial" panose="020B0604020202020204" pitchFamily="34" charset="0"/>
              <a:buChar char="•"/>
            </a:pPr>
            <a:r>
              <a:rPr lang="en-GB" dirty="0" err="1" smtClean="0">
                <a:latin typeface="Arial" panose="020B0604020202020204" pitchFamily="34" charset="0"/>
                <a:cs typeface="Arial" panose="020B0604020202020204" pitchFamily="34" charset="0"/>
              </a:rPr>
              <a:t>Interchangable</a:t>
            </a:r>
            <a:r>
              <a:rPr lang="en-GB" dirty="0" smtClean="0">
                <a:latin typeface="Arial" panose="020B0604020202020204" pitchFamily="34" charset="0"/>
                <a:cs typeface="Arial" panose="020B0604020202020204" pitchFamily="34" charset="0"/>
              </a:rPr>
              <a:t>?</a:t>
            </a:r>
          </a:p>
        </p:txBody>
      </p:sp>
      <p:sp>
        <p:nvSpPr>
          <p:cNvPr id="8" name="Rectangle 7"/>
          <p:cNvSpPr/>
          <p:nvPr/>
        </p:nvSpPr>
        <p:spPr>
          <a:xfrm>
            <a:off x="3969327" y="4437544"/>
            <a:ext cx="3567545" cy="923330"/>
          </a:xfrm>
          <a:prstGeom prst="rect">
            <a:avLst/>
          </a:prstGeom>
        </p:spPr>
        <p:txBody>
          <a:bodyPr wrap="square">
            <a:spAutoFit/>
          </a:bodyPr>
          <a:lstStyle/>
          <a:p>
            <a:r>
              <a:rPr lang="en-GB" b="1" dirty="0" smtClean="0">
                <a:latin typeface="Arial" panose="020B0604020202020204" pitchFamily="34" charset="0"/>
                <a:ea typeface="Calibri" panose="020F0502020204030204" pitchFamily="34" charset="0"/>
              </a:rPr>
              <a:t>Mobbing?</a:t>
            </a:r>
          </a:p>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Bullying behaviour by a group</a:t>
            </a:r>
          </a:p>
        </p:txBody>
      </p:sp>
    </p:spTree>
    <p:extLst>
      <p:ext uri="{BB962C8B-B14F-4D97-AF65-F5344CB8AC3E}">
        <p14:creationId xmlns:p14="http://schemas.microsoft.com/office/powerpoint/2010/main" val="4153197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Template>
  <TotalTime>2519</TotalTime>
  <Words>907</Words>
  <Application>Microsoft Office PowerPoint</Application>
  <PresentationFormat>Widescreen</PresentationFormat>
  <Paragraphs>168</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Office Theme</vt:lpstr>
      <vt:lpstr>Workplace Harassment</vt:lpstr>
      <vt:lpstr>Workplace Harassment</vt:lpstr>
      <vt:lpstr>Workplace Harassment</vt:lpstr>
      <vt:lpstr>Workplace Harassment</vt:lpstr>
      <vt:lpstr>Workplace Harassment</vt:lpstr>
      <vt:lpstr>Workplace Harassment</vt:lpstr>
      <vt:lpstr>Workplace Harassment</vt:lpstr>
      <vt:lpstr>Workplace Harassment</vt:lpstr>
      <vt:lpstr>Workplace Harassment</vt:lpstr>
      <vt:lpstr>Workplace Harassment</vt:lpstr>
      <vt:lpstr>Workplace Harassment</vt:lpstr>
      <vt:lpstr>Workplace Harassment</vt:lpstr>
      <vt:lpstr>Workplace Harassment</vt:lpstr>
      <vt:lpstr>Workplace Harassment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Assessment</dc:title>
  <dc:creator>Simon Ferrar</dc:creator>
  <cp:lastModifiedBy>Simon Ferrar</cp:lastModifiedBy>
  <cp:revision>143</cp:revision>
  <dcterms:created xsi:type="dcterms:W3CDTF">2014-05-13T14:52:08Z</dcterms:created>
  <dcterms:modified xsi:type="dcterms:W3CDTF">2018-03-26T19:43:41Z</dcterms:modified>
</cp:coreProperties>
</file>